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0"/>
  </p:notesMasterIdLst>
  <p:sldIdLst>
    <p:sldId id="258" r:id="rId2"/>
    <p:sldId id="256" r:id="rId3"/>
    <p:sldId id="288" r:id="rId4"/>
    <p:sldId id="261" r:id="rId5"/>
    <p:sldId id="296" r:id="rId6"/>
    <p:sldId id="310" r:id="rId7"/>
    <p:sldId id="286" r:id="rId8"/>
    <p:sldId id="285" r:id="rId9"/>
    <p:sldId id="287" r:id="rId10"/>
    <p:sldId id="289" r:id="rId11"/>
    <p:sldId id="297" r:id="rId12"/>
    <p:sldId id="294" r:id="rId13"/>
    <p:sldId id="312" r:id="rId14"/>
    <p:sldId id="302" r:id="rId15"/>
    <p:sldId id="291" r:id="rId16"/>
    <p:sldId id="352" r:id="rId17"/>
    <p:sldId id="303" r:id="rId18"/>
    <p:sldId id="329" r:id="rId19"/>
    <p:sldId id="290" r:id="rId20"/>
    <p:sldId id="306" r:id="rId21"/>
    <p:sldId id="313" r:id="rId22"/>
    <p:sldId id="321" r:id="rId23"/>
    <p:sldId id="315" r:id="rId24"/>
    <p:sldId id="357" r:id="rId25"/>
    <p:sldId id="318" r:id="rId26"/>
    <p:sldId id="320" r:id="rId27"/>
    <p:sldId id="322" r:id="rId28"/>
    <p:sldId id="316" r:id="rId29"/>
    <p:sldId id="319" r:id="rId30"/>
    <p:sldId id="317" r:id="rId31"/>
    <p:sldId id="311" r:id="rId32"/>
    <p:sldId id="358" r:id="rId33"/>
    <p:sldId id="324" r:id="rId34"/>
    <p:sldId id="325" r:id="rId35"/>
    <p:sldId id="257" r:id="rId36"/>
    <p:sldId id="337" r:id="rId37"/>
    <p:sldId id="326" r:id="rId38"/>
    <p:sldId id="334" r:id="rId39"/>
    <p:sldId id="328" r:id="rId40"/>
    <p:sldId id="339" r:id="rId41"/>
    <p:sldId id="327" r:id="rId42"/>
    <p:sldId id="335" r:id="rId43"/>
    <p:sldId id="332" r:id="rId44"/>
    <p:sldId id="341" r:id="rId45"/>
    <p:sldId id="353" r:id="rId46"/>
    <p:sldId id="336" r:id="rId47"/>
    <p:sldId id="343" r:id="rId48"/>
    <p:sldId id="344" r:id="rId49"/>
    <p:sldId id="348" r:id="rId50"/>
    <p:sldId id="333" r:id="rId51"/>
    <p:sldId id="346" r:id="rId52"/>
    <p:sldId id="349" r:id="rId53"/>
    <p:sldId id="350" r:id="rId54"/>
    <p:sldId id="354" r:id="rId55"/>
    <p:sldId id="355" r:id="rId56"/>
    <p:sldId id="307" r:id="rId57"/>
    <p:sldId id="356" r:id="rId58"/>
    <p:sldId id="309" r:id="rId5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Montserrat" panose="020B0604020202020204" charset="0"/>
      <p:regular r:id="rId65"/>
      <p:bold r:id="rId66"/>
      <p:italic r:id="rId67"/>
      <p:boldItalic r:id="rId68"/>
    </p:embeddedFont>
    <p:embeddedFont>
      <p:font typeface="PT Serif" panose="020B0604020202020204" charset="0"/>
      <p:regular r:id="rId69"/>
      <p:bold r:id="rId70"/>
      <p:italic r:id="rId71"/>
      <p:boldItalic r:id="rId72"/>
    </p:embeddedFont>
    <p:embeddedFont>
      <p:font typeface="Tw Cen MT" panose="020B0602020104020603" pitchFamily="34" charset="0"/>
      <p:regular r:id="rId73"/>
      <p:bold r:id="rId74"/>
      <p:italic r:id="rId75"/>
      <p:boldItalic r:id="rId76"/>
    </p:embeddedFont>
    <p:embeddedFont>
      <p:font typeface="Tw Cen MT Condensed" panose="020B0606020104020203" pitchFamily="34" charset="0"/>
      <p:regular r:id="rId77"/>
      <p:bold r:id="rId78"/>
    </p:embeddedFont>
    <p:embeddedFont>
      <p:font typeface="Vineta BT" panose="020B0604020202020204"/>
      <p:regular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E28448-98DB-4A00-8651-A50B8BBC5981}">
  <a:tblStyle styleId="{FAE28448-98DB-4A00-8651-A50B8BBC59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 snapToGrid="0">
      <p:cViewPr varScale="1">
        <p:scale>
          <a:sx n="53" d="100"/>
          <a:sy n="53" d="100"/>
        </p:scale>
        <p:origin x="78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634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: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pada area yang </a:t>
            </a:r>
            <a:r>
              <a:rPr lang="en-US" dirty="0" err="1"/>
              <a:t>kecil</a:t>
            </a:r>
            <a:r>
              <a:rPr lang="en-US" dirty="0"/>
              <a:t> dan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i="1" dirty="0"/>
              <a:t>game </a:t>
            </a:r>
            <a:r>
              <a:rPr lang="en-US" i="0" dirty="0" err="1"/>
              <a:t>lainnya</a:t>
            </a:r>
            <a:r>
              <a:rPr lang="en-US" i="0" dirty="0"/>
              <a:t> </a:t>
            </a:r>
            <a:r>
              <a:rPr lang="en-US" i="0" dirty="0" err="1"/>
              <a:t>karena</a:t>
            </a:r>
            <a:r>
              <a:rPr lang="en-US" i="0" dirty="0"/>
              <a:t> </a:t>
            </a:r>
            <a:r>
              <a:rPr lang="en-US" i="0" dirty="0" err="1"/>
              <a:t>dapat</a:t>
            </a:r>
            <a:r>
              <a:rPr lang="en-US" i="0" dirty="0"/>
              <a:t> </a:t>
            </a:r>
            <a:r>
              <a:rPr lang="en-US" i="0" dirty="0" err="1"/>
              <a:t>lihat</a:t>
            </a:r>
            <a:r>
              <a:rPr lang="en-US" i="0" dirty="0"/>
              <a:t> </a:t>
            </a:r>
            <a:r>
              <a:rPr lang="en-US" i="1" dirty="0"/>
              <a:t>game </a:t>
            </a:r>
            <a:r>
              <a:rPr lang="en-US" i="0" dirty="0"/>
              <a:t>lain </a:t>
            </a:r>
            <a:r>
              <a:rPr lang="en-US" i="0" dirty="0" err="1"/>
              <a:t>langsung</a:t>
            </a:r>
            <a:endParaRPr lang="en-US" i="0" dirty="0"/>
          </a:p>
          <a:p>
            <a:r>
              <a:rPr lang="en-US" i="0" dirty="0" err="1"/>
              <a:t>Kekurangan</a:t>
            </a:r>
            <a:r>
              <a:rPr lang="en-US" i="0" dirty="0"/>
              <a:t>: </a:t>
            </a:r>
            <a:r>
              <a:rPr lang="en-US" i="0" dirty="0" err="1"/>
              <a:t>Peningkatan</a:t>
            </a:r>
            <a:r>
              <a:rPr lang="en-US" i="0" dirty="0"/>
              <a:t> </a:t>
            </a:r>
            <a:r>
              <a:rPr lang="en-US" i="0" dirty="0" err="1"/>
              <a:t>biaya</a:t>
            </a:r>
            <a:r>
              <a:rPr lang="en-US" i="0" dirty="0"/>
              <a:t> </a:t>
            </a:r>
            <a:r>
              <a:rPr lang="en-US" i="0" dirty="0" err="1"/>
              <a:t>karena</a:t>
            </a:r>
            <a:r>
              <a:rPr lang="en-US" i="0" dirty="0"/>
              <a:t> </a:t>
            </a:r>
            <a:r>
              <a:rPr lang="en-US" i="0" dirty="0" err="1"/>
              <a:t>ruang</a:t>
            </a:r>
            <a:r>
              <a:rPr lang="en-US" i="0" dirty="0"/>
              <a:t> </a:t>
            </a:r>
            <a:r>
              <a:rPr lang="en-US" i="0" dirty="0" err="1"/>
              <a:t>kosong</a:t>
            </a:r>
            <a:r>
              <a:rPr lang="en-US" i="0" dirty="0"/>
              <a:t>, </a:t>
            </a:r>
            <a:r>
              <a:rPr lang="en-US" i="0" dirty="0" err="1"/>
              <a:t>tetapi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masalah</a:t>
            </a:r>
            <a:r>
              <a:rPr lang="en-US" i="0" dirty="0"/>
              <a:t> </a:t>
            </a:r>
            <a:r>
              <a:rPr lang="en-US" i="0" dirty="0" err="1"/>
              <a:t>karena</a:t>
            </a:r>
            <a:r>
              <a:rPr lang="en-US" i="0" dirty="0"/>
              <a:t> </a:t>
            </a:r>
            <a:r>
              <a:rPr lang="en-US" i="0" dirty="0" err="1"/>
              <a:t>tidak</a:t>
            </a:r>
            <a:r>
              <a:rPr lang="en-US" i="0" dirty="0"/>
              <a:t> </a:t>
            </a:r>
            <a:r>
              <a:rPr lang="en-US" i="0" dirty="0" err="1"/>
              <a:t>fokus</a:t>
            </a:r>
            <a:r>
              <a:rPr lang="en-US" i="0" dirty="0"/>
              <a:t> pada </a:t>
            </a:r>
            <a:r>
              <a:rPr lang="en-US" i="0" dirty="0" err="1"/>
              <a:t>penataan</a:t>
            </a:r>
            <a:r>
              <a:rPr lang="en-US" i="0" dirty="0"/>
              <a:t> </a:t>
            </a:r>
            <a:r>
              <a:rPr lang="en-US" i="1" dirty="0"/>
              <a:t>game </a:t>
            </a:r>
            <a:r>
              <a:rPr lang="en-US" i="0" dirty="0" err="1"/>
              <a:t>seefisien</a:t>
            </a:r>
            <a:r>
              <a:rPr lang="en-US" i="0" dirty="0"/>
              <a:t> </a:t>
            </a:r>
            <a:r>
              <a:rPr lang="en-US" i="0" dirty="0" err="1"/>
              <a:t>mungkin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0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92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69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4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0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3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Mesin cek saldo diletakkan di depan agar pelanggan mudah mencarinya sesuai teori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boost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kiosk’s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potential</a:t>
            </a:r>
            <a:endParaRPr lang="en-US" sz="1100" b="0" i="1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Mesin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yang tinggi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melebihi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tinggi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rata-rata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pria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Indonesia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±166.95 cm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diletakkan menempel di dinding agar tidak menutupi pandangan ke mesin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lain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sesuai dengan teori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Tarwaka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et al., 2004)</a:t>
            </a:r>
            <a:endParaRPr lang="en-US" sz="1100" b="0" i="1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Pilar ditutupi dengan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game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sesuai dengan teori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square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footage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wisely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memberi jarak leluasa untuk perpindahan dan membuat produk menjadi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eye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catching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Jarak gang (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aisle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cukup untuk dua arah (≥ 90 cm)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sudah disesuaikan lebar untuk dua orang berlawanan arah agar tidak terjadi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butt-brush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effect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(Top 10 FEC, 2017)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Prinsip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end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caps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produk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menghadap ke arah datangnya pelanggan sehingga mengkomunikasikan beberapa produk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yang harus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eye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catching</a:t>
            </a:r>
            <a:endParaRPr lang="en-US" sz="1100" b="0" i="1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668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i="1" dirty="0" err="1"/>
              <a:t>Cross-merchandising</a:t>
            </a:r>
            <a:r>
              <a:rPr lang="id-ID" sz="1100" i="1" dirty="0"/>
              <a:t> </a:t>
            </a:r>
            <a:r>
              <a:rPr lang="id-ID" sz="1100" dirty="0"/>
              <a:t>yaitu mendekatkan</a:t>
            </a:r>
            <a:r>
              <a:rPr lang="id-ID" sz="1100" i="1" dirty="0"/>
              <a:t> </a:t>
            </a:r>
            <a:r>
              <a:rPr lang="id-ID" sz="1100" dirty="0"/>
              <a:t>produk yang sepi dengan produk yang ramai</a:t>
            </a:r>
            <a:endParaRPr lang="en-US" sz="1100" dirty="0"/>
          </a:p>
          <a:p>
            <a:r>
              <a:rPr lang="id-ID" sz="1100" i="1" dirty="0" err="1"/>
              <a:t>Free</a:t>
            </a:r>
            <a:r>
              <a:rPr lang="id-ID" sz="1100" i="1" dirty="0"/>
              <a:t> </a:t>
            </a:r>
            <a:r>
              <a:rPr lang="id-ID" sz="1100" i="1" dirty="0" err="1"/>
              <a:t>form</a:t>
            </a:r>
            <a:r>
              <a:rPr lang="id-ID" sz="1100" i="1" dirty="0"/>
              <a:t> </a:t>
            </a:r>
            <a:r>
              <a:rPr lang="id-ID" sz="1100" i="1" dirty="0" err="1"/>
              <a:t>layout</a:t>
            </a:r>
            <a:r>
              <a:rPr lang="id-ID" sz="1100" i="1" dirty="0"/>
              <a:t> </a:t>
            </a:r>
            <a:r>
              <a:rPr lang="id-ID" sz="1100" dirty="0"/>
              <a:t>yaitu pengaturan tata letak </a:t>
            </a:r>
            <a:r>
              <a:rPr lang="id-ID" sz="1100" i="1" dirty="0"/>
              <a:t>retail </a:t>
            </a:r>
            <a:r>
              <a:rPr lang="id-ID" sz="1100" dirty="0"/>
              <a:t>yang bebas </a:t>
            </a:r>
            <a:r>
              <a:rPr lang="id-ID" sz="1100" dirty="0" err="1"/>
              <a:t>dimana</a:t>
            </a:r>
            <a:r>
              <a:rPr lang="id-ID" sz="1100" dirty="0"/>
              <a:t> produk dapat mudah dilihat dan nyaman.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5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sensational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membuat jalur masuk yang sensasional sehingga menarik pelanggan untuk masuk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pengaturan tata letak 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retail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yang bebas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produk dapat mudah dilihat dan nyaman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9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pengaturan tata letak 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retail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yang bebas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produk dapat mudah dilihat dan nyaman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sensational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membuat jalur masuk yang sensasional sehingga menarik pelanggan untuk masuk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thought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into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ambience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yaitu memikirkan suasana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untuk pelanggan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01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3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8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5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pengaturan tata letak 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retail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yang bebas </a:t>
            </a:r>
            <a:r>
              <a:rPr lang="id-ID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produk dapat mudah dilihat dan nyaman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sensational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yaitu membuat jalur masuk yang sensasional sehingga menarik pelanggan untuk masuk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thought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into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id-ID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ambience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yaitu memikirkan suasana </a:t>
            </a:r>
            <a:r>
              <a:rPr lang="id-ID" sz="1100" b="0" i="1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id-ID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untuk pelanggan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4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4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85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i="1" dirty="0"/>
              <a:t>game </a:t>
            </a:r>
            <a:r>
              <a:rPr lang="en-US" i="0" dirty="0" err="1"/>
              <a:t>penerimaan</a:t>
            </a:r>
            <a:r>
              <a:rPr lang="en-US" i="0" dirty="0"/>
              <a:t> </a:t>
            </a:r>
            <a:r>
              <a:rPr lang="en-US" i="0" dirty="0" err="1"/>
              <a:t>terkecil</a:t>
            </a:r>
            <a:r>
              <a:rPr lang="en-US" i="0" dirty="0"/>
              <a:t> </a:t>
            </a:r>
            <a:r>
              <a:rPr lang="en-US" i="0" dirty="0" err="1"/>
              <a:t>suatu</a:t>
            </a:r>
            <a:r>
              <a:rPr lang="en-US" i="0" dirty="0"/>
              <a:t> </a:t>
            </a:r>
            <a:r>
              <a:rPr lang="en-US" i="0" dirty="0" err="1"/>
              <a:t>kategori</a:t>
            </a:r>
            <a:r>
              <a:rPr lang="en-US" i="0" dirty="0"/>
              <a:t> </a:t>
            </a:r>
            <a:r>
              <a:rPr lang="en-US" i="0" dirty="0" err="1"/>
              <a:t>dimainkan</a:t>
            </a:r>
            <a:r>
              <a:rPr lang="en-US" i="0" dirty="0"/>
              <a:t> </a:t>
            </a:r>
            <a:r>
              <a:rPr lang="en-US" i="0" dirty="0" err="1"/>
              <a:t>karena</a:t>
            </a:r>
            <a:r>
              <a:rPr lang="en-US" i="0" dirty="0"/>
              <a:t> </a:t>
            </a:r>
            <a:r>
              <a:rPr lang="en-US" i="0" dirty="0" err="1"/>
              <a:t>dekat</a:t>
            </a:r>
            <a:r>
              <a:rPr lang="en-US" i="0" dirty="0"/>
              <a:t> </a:t>
            </a:r>
            <a:r>
              <a:rPr lang="en-US" i="0" dirty="0" err="1"/>
              <a:t>dengan</a:t>
            </a:r>
            <a:r>
              <a:rPr lang="en-US" i="0" dirty="0"/>
              <a:t> </a:t>
            </a:r>
            <a:r>
              <a:rPr lang="en-US" i="0" dirty="0" err="1"/>
              <a:t>penerimaan</a:t>
            </a:r>
            <a:r>
              <a:rPr lang="en-US" i="0" dirty="0"/>
              <a:t> </a:t>
            </a:r>
            <a:r>
              <a:rPr lang="en-US" i="0" dirty="0" err="1"/>
              <a:t>besar</a:t>
            </a:r>
            <a:r>
              <a:rPr lang="en-US" i="0" dirty="0"/>
              <a:t> </a:t>
            </a:r>
            <a:r>
              <a:rPr lang="en-US" i="0" dirty="0" err="1"/>
              <a:t>kategori</a:t>
            </a:r>
            <a:r>
              <a:rPr lang="en-US" i="0" dirty="0"/>
              <a:t>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3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25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91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78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94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34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Support</a:t>
            </a:r>
            <a:r>
              <a:rPr lang="en-US" i="0" dirty="0"/>
              <a:t>: </a:t>
            </a:r>
            <a:r>
              <a:rPr lang="en-US" i="0" dirty="0" err="1"/>
              <a:t>Proporsi</a:t>
            </a:r>
            <a:r>
              <a:rPr lang="en-US" i="0" dirty="0"/>
              <a:t> </a:t>
            </a:r>
            <a:r>
              <a:rPr lang="en-US" i="0" dirty="0" err="1"/>
              <a:t>terjadinya</a:t>
            </a:r>
            <a:r>
              <a:rPr lang="en-US" i="0" dirty="0"/>
              <a:t> </a:t>
            </a:r>
            <a:r>
              <a:rPr lang="en-US" i="0" dirty="0" err="1"/>
              <a:t>kejadian</a:t>
            </a:r>
            <a:r>
              <a:rPr lang="en-US" i="0" dirty="0"/>
              <a:t> </a:t>
            </a:r>
            <a:r>
              <a:rPr lang="en-US" i="0" dirty="0" err="1"/>
              <a:t>jika</a:t>
            </a:r>
            <a:r>
              <a:rPr lang="en-US" i="0" dirty="0"/>
              <a:t> </a:t>
            </a:r>
            <a:r>
              <a:rPr lang="en-US" i="0" dirty="0" err="1"/>
              <a:t>kejadian</a:t>
            </a:r>
            <a:r>
              <a:rPr lang="en-US" i="0" dirty="0"/>
              <a:t> A </a:t>
            </a:r>
            <a:r>
              <a:rPr lang="en-US" i="0" dirty="0" err="1"/>
              <a:t>maka</a:t>
            </a:r>
            <a:r>
              <a:rPr lang="en-US" i="0" dirty="0"/>
              <a:t> B </a:t>
            </a:r>
            <a:r>
              <a:rPr lang="en-US" i="0" dirty="0" err="1"/>
              <a:t>terjadi</a:t>
            </a:r>
            <a:endParaRPr lang="en-US" i="0" dirty="0"/>
          </a:p>
          <a:p>
            <a:r>
              <a:rPr lang="en-US" i="1" dirty="0"/>
              <a:t>Confidence</a:t>
            </a:r>
            <a:r>
              <a:rPr lang="en-US" i="0" dirty="0"/>
              <a:t>: </a:t>
            </a:r>
            <a:r>
              <a:rPr lang="en-US" i="0" dirty="0" err="1"/>
              <a:t>Probabilitas</a:t>
            </a:r>
            <a:r>
              <a:rPr lang="en-US" i="0" dirty="0"/>
              <a:t> </a:t>
            </a:r>
            <a:r>
              <a:rPr lang="en-US" i="0" dirty="0" err="1"/>
              <a:t>terjadinya</a:t>
            </a:r>
            <a:r>
              <a:rPr lang="en-US" i="0" dirty="0"/>
              <a:t> </a:t>
            </a:r>
            <a:r>
              <a:rPr lang="en-US" i="0" dirty="0" err="1"/>
              <a:t>kejadian</a:t>
            </a:r>
            <a:r>
              <a:rPr lang="en-US" i="0" dirty="0"/>
              <a:t> A </a:t>
            </a:r>
            <a:r>
              <a:rPr lang="en-US" i="0" dirty="0" err="1"/>
              <a:t>maka</a:t>
            </a:r>
            <a:r>
              <a:rPr lang="en-US" i="0" dirty="0"/>
              <a:t> B </a:t>
            </a:r>
            <a:r>
              <a:rPr lang="en-US" i="0" dirty="0" err="1"/>
              <a:t>secara</a:t>
            </a:r>
            <a:r>
              <a:rPr lang="en-US" i="0" dirty="0"/>
              <a:t> </a:t>
            </a:r>
            <a:r>
              <a:rPr lang="en-US" i="0" dirty="0" err="1"/>
              <a:t>dependen</a:t>
            </a:r>
            <a:r>
              <a:rPr lang="en-US" i="0" dirty="0"/>
              <a:t> </a:t>
            </a:r>
            <a:r>
              <a:rPr lang="en-US" i="0" dirty="0" err="1"/>
              <a:t>atau</a:t>
            </a:r>
            <a:r>
              <a:rPr lang="en-US" i="0" dirty="0"/>
              <a:t> </a:t>
            </a:r>
            <a:r>
              <a:rPr lang="en-US" i="0" dirty="0" err="1"/>
              <a:t>terjadi</a:t>
            </a:r>
            <a:r>
              <a:rPr lang="en-US" i="0" dirty="0"/>
              <a:t> </a:t>
            </a:r>
            <a:r>
              <a:rPr lang="en-US" i="0" dirty="0" err="1"/>
              <a:t>bersamaan</a:t>
            </a:r>
            <a:endParaRPr lang="en-US" i="0" dirty="0"/>
          </a:p>
          <a:p>
            <a:r>
              <a:rPr lang="en-US" i="1" dirty="0"/>
              <a:t>Lift</a:t>
            </a:r>
            <a:r>
              <a:rPr lang="en-US" i="0" dirty="0"/>
              <a:t>: </a:t>
            </a:r>
            <a:r>
              <a:rPr lang="en-US" i="0" dirty="0" err="1"/>
              <a:t>Probabilitas</a:t>
            </a:r>
            <a:r>
              <a:rPr lang="en-US" i="0" dirty="0"/>
              <a:t> </a:t>
            </a:r>
            <a:r>
              <a:rPr lang="en-US" i="0" dirty="0" err="1"/>
              <a:t>atau</a:t>
            </a:r>
            <a:r>
              <a:rPr lang="en-US" i="0" dirty="0"/>
              <a:t> </a:t>
            </a:r>
            <a:r>
              <a:rPr lang="en-US" i="0" dirty="0" err="1"/>
              <a:t>kemampuan</a:t>
            </a:r>
            <a:r>
              <a:rPr lang="en-US" i="0" dirty="0"/>
              <a:t> </a:t>
            </a:r>
            <a:r>
              <a:rPr lang="en-US" i="0" dirty="0" err="1"/>
              <a:t>mengangkat</a:t>
            </a:r>
            <a:r>
              <a:rPr lang="en-US" i="0" dirty="0"/>
              <a:t> </a:t>
            </a:r>
            <a:r>
              <a:rPr lang="en-US" i="0" dirty="0" err="1"/>
              <a:t>dari</a:t>
            </a:r>
            <a:r>
              <a:rPr lang="en-US" i="0" dirty="0"/>
              <a:t> </a:t>
            </a:r>
            <a:r>
              <a:rPr lang="en-US" i="0" dirty="0" err="1"/>
              <a:t>masing-masing</a:t>
            </a:r>
            <a:r>
              <a:rPr lang="en-US" i="0" dirty="0"/>
              <a:t> </a:t>
            </a:r>
            <a:r>
              <a:rPr lang="en-US" i="0" dirty="0" err="1"/>
              <a:t>kejadian</a:t>
            </a:r>
            <a:r>
              <a:rPr lang="en-US" i="0" dirty="0"/>
              <a:t> </a:t>
            </a:r>
            <a:r>
              <a:rPr lang="en-US" i="0" dirty="0" err="1"/>
              <a:t>dimana</a:t>
            </a:r>
            <a:r>
              <a:rPr lang="en-US" i="0" dirty="0"/>
              <a:t> </a:t>
            </a:r>
            <a:r>
              <a:rPr lang="en-US" i="0" dirty="0" err="1"/>
              <a:t>kejadian</a:t>
            </a:r>
            <a:r>
              <a:rPr lang="en-US" i="0" dirty="0"/>
              <a:t> A dan B </a:t>
            </a:r>
            <a:r>
              <a:rPr lang="en-US" i="0" dirty="0" err="1"/>
              <a:t>terjadi</a:t>
            </a:r>
            <a:r>
              <a:rPr lang="en-US" i="0" dirty="0"/>
              <a:t> </a:t>
            </a:r>
            <a:r>
              <a:rPr lang="en-US" i="0" dirty="0" err="1"/>
              <a:t>secara</a:t>
            </a:r>
            <a:r>
              <a:rPr lang="en-US" i="0" dirty="0"/>
              <a:t> </a:t>
            </a:r>
            <a:r>
              <a:rPr lang="en-US" i="0" dirty="0" err="1"/>
              <a:t>independen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676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08" name="Shape 108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09" name="Shape 109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0" name="Shape 1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1" name="Shape 111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2" name="Shape 112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3" name="Shape 11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4" name="Shape 11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5" name="Shape 11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6" name="Shape 11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19" name="Shape 119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0" name="Shape 12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1" name="Shape 121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2" name="Shape 122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3" name="Shape 12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4" name="Shape 12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5" name="Shape 12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6" name="Shape 12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1" name="Shape 131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2" name="Shape 132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3" name="Shape 13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4" name="Shape 13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5" name="Shape 13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6" name="Shape 13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37" name="Shape 137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38" name="Shape 138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39" name="Shape 139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2" name="Shape 142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3" name="Shape 14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4" name="Shape 14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5" name="Shape 14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6" name="Shape 14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47" name="Shape 147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48" name="Shape 148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49" name="Shape 149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4" name="Shape 22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25" name="Shape 22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26" name="Shape 22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27" name="Shape 227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28" name="Shape 228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29" name="Shape 229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0" name="Shape 23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1" name="Shape 231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2" name="Shape 232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35" name="Shape 23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36" name="Shape 23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37" name="Shape 237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38" name="Shape 238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39" name="Shape 239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0" name="Shape 24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1" name="Shape 241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2" name="Shape 242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1" name="Shape 21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2" name="Shape 2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" name="Shape 23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4" name="Shape 24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5" name="Shape 25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6" name="Shape 26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7" name="Shape 27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8" name="Shape 28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9" name="Shape 29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2" name="Shape 3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3" name="Shape 33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4" name="Shape 34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5" name="Shape 35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6" name="Shape 36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7" name="Shape 37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8" name="Shape 38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39" name="Shape 39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4800"/>
              <a:buNone/>
              <a:defRPr sz="4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2" name="Shape 4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3" name="Shape 43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4" name="Shape 44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5" name="Shape 45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6" name="Shape 46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7" name="Shape 47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8" name="Shape 48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49" name="Shape 49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0" name="Shape 50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3" name="Shape 53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4" name="Shape 54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5" name="Shape 55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6" name="Shape 56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7" name="Shape 57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8" name="Shape 58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59" name="Shape 59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0" name="Shape 60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094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404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Shape 7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7" r:id="rId4"/>
    <p:sldLayoutId id="2147483659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Script/Nama%20Mesin%20dan%20Kategori.docx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 idx="4294967295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Hello!</a:t>
            </a:r>
            <a:endParaRPr sz="9600" dirty="0"/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4294967295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dirty="0"/>
              <a:t>I am </a:t>
            </a:r>
            <a:r>
              <a:rPr lang="en-US" sz="4400" dirty="0"/>
              <a:t>Christian</a:t>
            </a:r>
            <a:endParaRPr sz="4400" dirty="0"/>
          </a:p>
        </p:txBody>
      </p:sp>
      <p:sp>
        <p:nvSpPr>
          <p:cNvPr id="263" name="Shape 263"/>
          <p:cNvSpPr txBox="1">
            <a:spLocks noGrp="1"/>
          </p:cNvSpPr>
          <p:nvPr>
            <p:ph type="body" idx="4294967295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/>
              <a:t>25415095</a:t>
            </a:r>
            <a:endParaRPr sz="4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 idx="4294967295"/>
          </p:nvPr>
        </p:nvSpPr>
        <p:spPr>
          <a:xfrm>
            <a:off x="1495424" y="2269150"/>
            <a:ext cx="790460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7200" dirty="0"/>
              <a:t>2. </a:t>
            </a:r>
            <a:r>
              <a:rPr lang="en-US" sz="5400" dirty="0"/>
              <a:t>DASAR TEORI</a:t>
            </a:r>
            <a:endParaRPr sz="7200" dirty="0">
              <a:solidFill>
                <a:srgbClr val="EFEFEF"/>
              </a:solidFill>
            </a:endParaRPr>
          </a:p>
        </p:txBody>
      </p:sp>
      <p:grpSp>
        <p:nvGrpSpPr>
          <p:cNvPr id="287" name="Shape 287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288" name="Shape 28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5131826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17780" y="741922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/>
              <a:t>Outline</a:t>
            </a:r>
            <a:endParaRPr sz="4000" i="1" dirty="0"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7780" y="1561608"/>
            <a:ext cx="5646444" cy="3398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i="1" dirty="0"/>
              <a:t>Big Data Analytics</a:t>
            </a:r>
          </a:p>
          <a:p>
            <a:r>
              <a:rPr lang="en-US" i="1" dirty="0"/>
              <a:t>Business Intelligence </a:t>
            </a:r>
            <a:r>
              <a:rPr lang="en-US" dirty="0"/>
              <a:t>dan </a:t>
            </a:r>
            <a:r>
              <a:rPr lang="en-US" i="1" dirty="0"/>
              <a:t>Data Mining</a:t>
            </a:r>
          </a:p>
          <a:p>
            <a:r>
              <a:rPr lang="en-US" i="1" dirty="0"/>
              <a:t>R-Software</a:t>
            </a:r>
          </a:p>
          <a:p>
            <a:r>
              <a:rPr lang="en-US" i="1" dirty="0"/>
              <a:t>Market Basket Analysis</a:t>
            </a:r>
          </a:p>
          <a:p>
            <a:pPr lvl="0"/>
            <a:r>
              <a:rPr lang="en-US" dirty="0"/>
              <a:t>Tata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Fasilitas</a:t>
            </a:r>
            <a:endParaRPr lang="en-US" dirty="0"/>
          </a:p>
          <a:p>
            <a:pPr lvl="0"/>
            <a:r>
              <a:rPr lang="en-US" dirty="0" err="1"/>
              <a:t>Klasifikasi</a:t>
            </a:r>
            <a:r>
              <a:rPr lang="en-US" dirty="0"/>
              <a:t> ABC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94001119"/>
      </p:ext>
    </p:extLst>
  </p:cSld>
  <p:clrMapOvr>
    <a:masterClrMapping/>
  </p:clrMapOvr>
  <p:transition spd="med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780900"/>
            <a:ext cx="6268236" cy="697500"/>
          </a:xfrm>
        </p:spPr>
        <p:txBody>
          <a:bodyPr/>
          <a:lstStyle/>
          <a:p>
            <a:r>
              <a:rPr lang="en-US" sz="4000" i="1" dirty="0"/>
              <a:t>Big Data Analytics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1513574"/>
            <a:ext cx="5169000" cy="3442474"/>
          </a:xfrm>
        </p:spPr>
        <p:txBody>
          <a:bodyPr/>
          <a:lstStyle/>
          <a:p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Somani</a:t>
            </a:r>
            <a:r>
              <a:rPr lang="en-US" sz="2800" dirty="0"/>
              <a:t> &amp; Deka (2018)</a:t>
            </a:r>
          </a:p>
          <a:p>
            <a:pPr indent="0">
              <a:buNone/>
            </a:pPr>
            <a:r>
              <a:rPr lang="en-US" sz="2800" dirty="0"/>
              <a:t>Data </a:t>
            </a:r>
            <a:r>
              <a:rPr lang="en-US" sz="2800" dirty="0" err="1"/>
              <a:t>besar</a:t>
            </a:r>
            <a:r>
              <a:rPr lang="en-US" sz="2800" dirty="0"/>
              <a:t>		</a:t>
            </a:r>
            <a:r>
              <a:rPr lang="en-US" sz="2800" dirty="0" err="1"/>
              <a:t>Diolah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R </a:t>
            </a:r>
          </a:p>
          <a:p>
            <a:pPr marL="76200" indent="0">
              <a:buNone/>
            </a:pPr>
            <a:endParaRPr lang="en-US" sz="2800" dirty="0"/>
          </a:p>
          <a:p>
            <a:pPr marL="76200" indent="0" algn="ctr">
              <a:buNone/>
            </a:pPr>
            <a:r>
              <a:rPr lang="en-US" sz="2800" i="1" dirty="0"/>
              <a:t>Business intelligence </a:t>
            </a:r>
            <a:r>
              <a:rPr lang="en-US" sz="2800" dirty="0"/>
              <a:t>dan </a:t>
            </a:r>
            <a:r>
              <a:rPr lang="en-US" sz="2800" i="1" dirty="0"/>
              <a:t>data mining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6E185ED-D81F-4321-B6D5-1F6AA9E54A79}"/>
              </a:ext>
            </a:extLst>
          </p:cNvPr>
          <p:cNvSpPr/>
          <p:nvPr/>
        </p:nvSpPr>
        <p:spPr>
          <a:xfrm>
            <a:off x="3302280" y="2651760"/>
            <a:ext cx="774966" cy="3774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C405081-ABB2-4CF2-9B33-FCAE0AA6FCB5}"/>
              </a:ext>
            </a:extLst>
          </p:cNvPr>
          <p:cNvSpPr/>
          <p:nvPr/>
        </p:nvSpPr>
        <p:spPr>
          <a:xfrm>
            <a:off x="3035808" y="3346704"/>
            <a:ext cx="548640" cy="7498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D4A45-C2F3-4C3F-B944-58DD9A16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25" y="2770274"/>
            <a:ext cx="2047276" cy="15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1" y="173508"/>
            <a:ext cx="8636286" cy="697500"/>
          </a:xfrm>
        </p:spPr>
        <p:txBody>
          <a:bodyPr/>
          <a:lstStyle/>
          <a:p>
            <a:r>
              <a:rPr lang="en-US" sz="3200" i="1" dirty="0"/>
              <a:t>Business Intelligence </a:t>
            </a:r>
            <a:r>
              <a:rPr lang="en-US" sz="3200" dirty="0"/>
              <a:t>dan </a:t>
            </a:r>
            <a:r>
              <a:rPr lang="en-US" sz="3200" i="1" dirty="0"/>
              <a:t>Data Mining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035" y="787207"/>
            <a:ext cx="3613192" cy="1263618"/>
          </a:xfrm>
        </p:spPr>
        <p:txBody>
          <a:bodyPr/>
          <a:lstStyle/>
          <a:p>
            <a:pPr marL="76200" indent="0">
              <a:buNone/>
            </a:pPr>
            <a:r>
              <a:rPr lang="en-US" sz="3600" dirty="0" err="1"/>
              <a:t>Informasi</a:t>
            </a:r>
            <a:r>
              <a:rPr lang="en-US" sz="3600" dirty="0"/>
              <a:t> yang </a:t>
            </a:r>
            <a:r>
              <a:rPr lang="en-US" sz="3600" dirty="0" err="1"/>
              <a:t>berharga</a:t>
            </a:r>
            <a:endParaRPr lang="en-US" sz="3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0757CA-AA7A-40E9-8120-1FB6BD09C360}"/>
              </a:ext>
            </a:extLst>
          </p:cNvPr>
          <p:cNvSpPr/>
          <p:nvPr/>
        </p:nvSpPr>
        <p:spPr>
          <a:xfrm>
            <a:off x="388596" y="2109522"/>
            <a:ext cx="1627632" cy="924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FBB899-90DB-45E3-948E-9051FC5CE936}"/>
              </a:ext>
            </a:extLst>
          </p:cNvPr>
          <p:cNvSpPr/>
          <p:nvPr/>
        </p:nvSpPr>
        <p:spPr>
          <a:xfrm>
            <a:off x="2488464" y="2109522"/>
            <a:ext cx="2083536" cy="924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Kecerdasan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buatan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20481A-801B-46E4-84DB-CB3E021869FB}"/>
              </a:ext>
            </a:extLst>
          </p:cNvPr>
          <p:cNvSpPr/>
          <p:nvPr/>
        </p:nvSpPr>
        <p:spPr>
          <a:xfrm>
            <a:off x="4902480" y="2109522"/>
            <a:ext cx="1699488" cy="924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FD241-9866-45DC-9327-CBAB4238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39654"/>
            <a:ext cx="1905000" cy="1905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D17EBA-4BE9-48F2-BD7B-60CA80466AD5}"/>
              </a:ext>
            </a:extLst>
          </p:cNvPr>
          <p:cNvSpPr txBox="1">
            <a:spLocks/>
          </p:cNvSpPr>
          <p:nvPr/>
        </p:nvSpPr>
        <p:spPr>
          <a:xfrm>
            <a:off x="681868" y="1030167"/>
            <a:ext cx="3613192" cy="101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76200" indent="0">
              <a:buFont typeface="PT Serif"/>
              <a:buNone/>
            </a:pPr>
            <a:r>
              <a:rPr lang="en-US" sz="3600" dirty="0" err="1"/>
              <a:t>Alat</a:t>
            </a:r>
            <a:r>
              <a:rPr lang="en-US" sz="3600" dirty="0"/>
              <a:t>/</a:t>
            </a:r>
            <a:r>
              <a:rPr lang="en-US" sz="3600" i="1" dirty="0"/>
              <a:t>tools</a:t>
            </a:r>
            <a:endParaRPr lang="en-US" sz="36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1EF9197-9BE7-47F5-9D35-08F01EBBC4EF}"/>
              </a:ext>
            </a:extLst>
          </p:cNvPr>
          <p:cNvSpPr/>
          <p:nvPr/>
        </p:nvSpPr>
        <p:spPr>
          <a:xfrm>
            <a:off x="3376818" y="1124054"/>
            <a:ext cx="1332229" cy="64880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780900"/>
            <a:ext cx="6268236" cy="697500"/>
          </a:xfrm>
        </p:spPr>
        <p:txBody>
          <a:bodyPr/>
          <a:lstStyle/>
          <a:p>
            <a:r>
              <a:rPr lang="en-US" sz="4000" i="1" dirty="0"/>
              <a:t>Market Basket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1513574"/>
            <a:ext cx="4890785" cy="3031200"/>
          </a:xfrm>
        </p:spPr>
        <p:txBody>
          <a:bodyPr/>
          <a:lstStyle/>
          <a:p>
            <a:r>
              <a:rPr lang="en-US" dirty="0"/>
              <a:t>Pola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disengaja</a:t>
            </a:r>
            <a:endParaRPr lang="en-US" dirty="0"/>
          </a:p>
          <a:p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id-ID" dirty="0"/>
              <a:t>(</a:t>
            </a:r>
            <a:r>
              <a:rPr lang="id-ID" dirty="0" err="1"/>
              <a:t>Ledolter</a:t>
            </a:r>
            <a:r>
              <a:rPr lang="id-ID" dirty="0"/>
              <a:t>, 2013)</a:t>
            </a:r>
            <a:endParaRPr lang="en-US" dirty="0"/>
          </a:p>
          <a:p>
            <a:pPr marL="76200" indent="0">
              <a:buNone/>
            </a:pPr>
            <a:endParaRPr lang="en-US" i="1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FC590E-1D39-4163-986B-0E53A0B8A375}"/>
              </a:ext>
            </a:extLst>
          </p:cNvPr>
          <p:cNvGrpSpPr/>
          <p:nvPr/>
        </p:nvGrpSpPr>
        <p:grpSpPr>
          <a:xfrm>
            <a:off x="5692810" y="1670221"/>
            <a:ext cx="3451190" cy="3304571"/>
            <a:chOff x="473817" y="434399"/>
            <a:chExt cx="4090511" cy="4090511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E4B7576F-651B-4662-8150-1CBA78552781}"/>
                </a:ext>
              </a:extLst>
            </p:cNvPr>
            <p:cNvSpPr/>
            <p:nvPr/>
          </p:nvSpPr>
          <p:spPr>
            <a:xfrm>
              <a:off x="473817" y="434399"/>
              <a:ext cx="4090511" cy="4090511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artial Circle 4">
              <a:extLst>
                <a:ext uri="{FF2B5EF4-FFF2-40B4-BE49-F238E27FC236}">
                  <a16:creationId xmlns:a16="http://schemas.microsoft.com/office/drawing/2014/main" id="{6188854D-8982-404C-AA65-BF2B3EDCC3D2}"/>
                </a:ext>
              </a:extLst>
            </p:cNvPr>
            <p:cNvSpPr txBox="1"/>
            <p:nvPr/>
          </p:nvSpPr>
          <p:spPr>
            <a:xfrm>
              <a:off x="2629614" y="1301198"/>
              <a:ext cx="1460896" cy="1217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Lift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7C51E8-7E95-4B21-8FDE-06064E175FD1}"/>
              </a:ext>
            </a:extLst>
          </p:cNvPr>
          <p:cNvGrpSpPr/>
          <p:nvPr/>
        </p:nvGrpSpPr>
        <p:grpSpPr>
          <a:xfrm>
            <a:off x="5608565" y="1816311"/>
            <a:ext cx="3451190" cy="3304571"/>
            <a:chOff x="389572" y="580489"/>
            <a:chExt cx="4090511" cy="4090511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81B50624-3CA1-4539-8293-D722CC518A13}"/>
                </a:ext>
              </a:extLst>
            </p:cNvPr>
            <p:cNvSpPr/>
            <p:nvPr/>
          </p:nvSpPr>
          <p:spPr>
            <a:xfrm>
              <a:off x="389572" y="580489"/>
              <a:ext cx="4090511" cy="4090511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artial Circle 6">
              <a:extLst>
                <a:ext uri="{FF2B5EF4-FFF2-40B4-BE49-F238E27FC236}">
                  <a16:creationId xmlns:a16="http://schemas.microsoft.com/office/drawing/2014/main" id="{1C3D7B20-B395-44CF-8C68-57B12EB516F5}"/>
                </a:ext>
              </a:extLst>
            </p:cNvPr>
            <p:cNvSpPr txBox="1"/>
            <p:nvPr/>
          </p:nvSpPr>
          <p:spPr>
            <a:xfrm>
              <a:off x="1363503" y="3234451"/>
              <a:ext cx="2191345" cy="1071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Confidence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AB282E-A57C-4A6C-A227-C7183BED163A}"/>
              </a:ext>
            </a:extLst>
          </p:cNvPr>
          <p:cNvGrpSpPr/>
          <p:nvPr/>
        </p:nvGrpSpPr>
        <p:grpSpPr>
          <a:xfrm>
            <a:off x="5524320" y="1670221"/>
            <a:ext cx="3451190" cy="3304571"/>
            <a:chOff x="305327" y="434399"/>
            <a:chExt cx="4090511" cy="4090511"/>
          </a:xfrm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BAA43003-A418-4AAC-AC65-F16387F0BF44}"/>
                </a:ext>
              </a:extLst>
            </p:cNvPr>
            <p:cNvSpPr/>
            <p:nvPr/>
          </p:nvSpPr>
          <p:spPr>
            <a:xfrm>
              <a:off x="305327" y="434399"/>
              <a:ext cx="4090511" cy="4090511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artial Circle 8">
              <a:extLst>
                <a:ext uri="{FF2B5EF4-FFF2-40B4-BE49-F238E27FC236}">
                  <a16:creationId xmlns:a16="http://schemas.microsoft.com/office/drawing/2014/main" id="{835E3E51-90DC-46E9-A737-CAFBA6CAD499}"/>
                </a:ext>
              </a:extLst>
            </p:cNvPr>
            <p:cNvSpPr txBox="1"/>
            <p:nvPr/>
          </p:nvSpPr>
          <p:spPr>
            <a:xfrm>
              <a:off x="779144" y="1301198"/>
              <a:ext cx="1460896" cy="1217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050574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780900"/>
            <a:ext cx="6268236" cy="697500"/>
          </a:xfrm>
        </p:spPr>
        <p:txBody>
          <a:bodyPr/>
          <a:lstStyle/>
          <a:p>
            <a:r>
              <a:rPr lang="en-US" sz="4000" dirty="0"/>
              <a:t>Tata </a:t>
            </a:r>
            <a:r>
              <a:rPr lang="en-US" sz="4000" dirty="0" err="1"/>
              <a:t>Letak</a:t>
            </a:r>
            <a:r>
              <a:rPr lang="en-US" sz="4000" dirty="0"/>
              <a:t> </a:t>
            </a:r>
            <a:r>
              <a:rPr lang="en-US" sz="4000" dirty="0" err="1"/>
              <a:t>Fasilitas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1513574"/>
            <a:ext cx="5207532" cy="30312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id-ID" dirty="0" err="1"/>
              <a:t>agaimana</a:t>
            </a:r>
            <a:r>
              <a:rPr lang="id-ID" dirty="0"/>
              <a:t> dan di mana fasilitas harus diletakkan dan dikelompokkan</a:t>
            </a:r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i="1" dirty="0"/>
              <a:t>amusement arcade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78387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08" y="249976"/>
            <a:ext cx="7420380" cy="697500"/>
          </a:xfrm>
        </p:spPr>
        <p:txBody>
          <a:bodyPr/>
          <a:lstStyle/>
          <a:p>
            <a:r>
              <a:rPr lang="en-US" sz="4000" dirty="0"/>
              <a:t>Tata </a:t>
            </a:r>
            <a:r>
              <a:rPr lang="en-US" sz="4000" dirty="0" err="1"/>
              <a:t>Letak</a:t>
            </a:r>
            <a:r>
              <a:rPr lang="en-US" sz="4000" dirty="0"/>
              <a:t> </a:t>
            </a:r>
            <a:r>
              <a:rPr lang="en-US" sz="4000" dirty="0" err="1"/>
              <a:t>Fasilitas</a:t>
            </a:r>
            <a:r>
              <a:rPr lang="en-US" sz="4000" dirty="0"/>
              <a:t> (</a:t>
            </a:r>
            <a:r>
              <a:rPr lang="en-US" sz="4000" i="1" dirty="0"/>
              <a:t>cont.</a:t>
            </a:r>
            <a:r>
              <a:rPr lang="en-US" sz="40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308" y="782054"/>
            <a:ext cx="6560844" cy="4361446"/>
          </a:xfrm>
        </p:spPr>
        <p:txBody>
          <a:bodyPr/>
          <a:lstStyle/>
          <a:p>
            <a:r>
              <a:rPr lang="en-US" i="1" dirty="0"/>
              <a:t>Entrance sensational</a:t>
            </a:r>
          </a:p>
          <a:p>
            <a:r>
              <a:rPr lang="en-US" i="1" dirty="0"/>
              <a:t>Free flow floor plan</a:t>
            </a:r>
          </a:p>
          <a:p>
            <a:pPr lvl="1"/>
            <a:r>
              <a:rPr lang="en-US" i="1" dirty="0"/>
              <a:t>C</a:t>
            </a:r>
            <a:r>
              <a:rPr lang="id-ID" i="1" dirty="0" err="1"/>
              <a:t>ross-merchandising</a:t>
            </a:r>
            <a:endParaRPr lang="en-US" i="1" dirty="0"/>
          </a:p>
          <a:p>
            <a:pPr lvl="1"/>
            <a:r>
              <a:rPr lang="en-US" i="1" dirty="0"/>
              <a:t>End caps</a:t>
            </a:r>
          </a:p>
          <a:p>
            <a:r>
              <a:rPr lang="en-US" i="1" dirty="0"/>
              <a:t>Use square footage wisely</a:t>
            </a:r>
          </a:p>
          <a:p>
            <a:pPr lvl="1"/>
            <a:r>
              <a:rPr lang="en-US" i="1" dirty="0"/>
              <a:t>Aisle </a:t>
            </a:r>
            <a:r>
              <a:rPr lang="id-ID" dirty="0"/>
              <a:t>≥ 90 cm</a:t>
            </a:r>
            <a:r>
              <a:rPr lang="en-US" dirty="0"/>
              <a:t> (</a:t>
            </a:r>
            <a:r>
              <a:rPr lang="id-ID" dirty="0"/>
              <a:t>Top 10 FEC, 2017)</a:t>
            </a:r>
            <a:endParaRPr lang="en-US" i="1" dirty="0"/>
          </a:p>
          <a:p>
            <a:pPr lvl="1"/>
            <a:r>
              <a:rPr lang="en-US" i="1" dirty="0"/>
              <a:t>Butt-brush effect</a:t>
            </a:r>
          </a:p>
          <a:p>
            <a:r>
              <a:rPr lang="id-ID" i="1" dirty="0" err="1"/>
              <a:t>Boost</a:t>
            </a:r>
            <a:r>
              <a:rPr lang="id-ID" i="1" dirty="0"/>
              <a:t> </a:t>
            </a:r>
            <a:r>
              <a:rPr lang="id-ID" i="1" dirty="0" err="1"/>
              <a:t>your</a:t>
            </a:r>
            <a:r>
              <a:rPr lang="id-ID" i="1" dirty="0"/>
              <a:t> </a:t>
            </a:r>
            <a:r>
              <a:rPr lang="id-ID" i="1" dirty="0" err="1"/>
              <a:t>kiosk’s</a:t>
            </a:r>
            <a:r>
              <a:rPr lang="id-ID" i="1" dirty="0"/>
              <a:t> </a:t>
            </a:r>
            <a:r>
              <a:rPr lang="id-ID" i="1" dirty="0" err="1"/>
              <a:t>potential</a:t>
            </a:r>
            <a:endParaRPr lang="en-US" i="1" dirty="0"/>
          </a:p>
          <a:p>
            <a:r>
              <a:rPr lang="id-ID" i="1" dirty="0" err="1"/>
              <a:t>Put</a:t>
            </a:r>
            <a:r>
              <a:rPr lang="id-ID" i="1" dirty="0"/>
              <a:t> </a:t>
            </a:r>
            <a:r>
              <a:rPr lang="id-ID" i="1" dirty="0" err="1"/>
              <a:t>some</a:t>
            </a:r>
            <a:r>
              <a:rPr lang="id-ID" i="1" dirty="0"/>
              <a:t> </a:t>
            </a:r>
            <a:r>
              <a:rPr lang="id-ID" i="1" dirty="0" err="1"/>
              <a:t>thought</a:t>
            </a:r>
            <a:r>
              <a:rPr lang="id-ID" i="1" dirty="0"/>
              <a:t> </a:t>
            </a:r>
            <a:r>
              <a:rPr lang="id-ID" i="1" dirty="0" err="1"/>
              <a:t>into</a:t>
            </a:r>
            <a:r>
              <a:rPr lang="id-ID" i="1" dirty="0"/>
              <a:t> </a:t>
            </a:r>
            <a:r>
              <a:rPr lang="id-ID" i="1" dirty="0" err="1"/>
              <a:t>the</a:t>
            </a:r>
            <a:r>
              <a:rPr lang="id-ID" i="1" dirty="0"/>
              <a:t> </a:t>
            </a:r>
            <a:r>
              <a:rPr lang="id-ID" i="1" dirty="0" err="1"/>
              <a:t>ambience</a:t>
            </a:r>
            <a:endParaRPr lang="en-US" i="1" dirty="0"/>
          </a:p>
          <a:p>
            <a:r>
              <a:rPr lang="id-ID" i="1" dirty="0" err="1"/>
              <a:t>Mix</a:t>
            </a:r>
            <a:r>
              <a:rPr lang="id-ID" i="1" dirty="0"/>
              <a:t> </a:t>
            </a:r>
            <a:r>
              <a:rPr lang="id-ID" i="1" dirty="0" err="1"/>
              <a:t>things</a:t>
            </a:r>
            <a:r>
              <a:rPr lang="id-ID" i="1" dirty="0"/>
              <a:t> </a:t>
            </a:r>
            <a:r>
              <a:rPr lang="id-ID" i="1" dirty="0" err="1"/>
              <a:t>up</a:t>
            </a:r>
            <a:r>
              <a:rPr lang="id-ID" i="1" dirty="0"/>
              <a:t> </a:t>
            </a:r>
            <a:r>
              <a:rPr lang="id-ID" i="1" dirty="0" err="1"/>
              <a:t>every</a:t>
            </a:r>
            <a:r>
              <a:rPr lang="id-ID" i="1" dirty="0"/>
              <a:t> </a:t>
            </a:r>
            <a:r>
              <a:rPr lang="id-ID" i="1" dirty="0" err="1"/>
              <a:t>so</a:t>
            </a:r>
            <a:r>
              <a:rPr lang="id-ID" i="1" dirty="0"/>
              <a:t> </a:t>
            </a:r>
            <a:r>
              <a:rPr lang="id-ID" i="1" dirty="0" err="1"/>
              <a:t>often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3809957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6" y="440968"/>
            <a:ext cx="6414540" cy="697500"/>
          </a:xfrm>
        </p:spPr>
        <p:txBody>
          <a:bodyPr/>
          <a:lstStyle/>
          <a:p>
            <a:r>
              <a:rPr lang="en-US" sz="4000" i="1" dirty="0"/>
              <a:t>Free Form/Flow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4908" y="1447270"/>
            <a:ext cx="6597420" cy="3629926"/>
          </a:xfrm>
        </p:spPr>
        <p:txBody>
          <a:bodyPr/>
          <a:lstStyle/>
          <a:p>
            <a:pPr marL="858838" lvl="1" indent="-457200">
              <a:buFont typeface="+mj-lt"/>
              <a:buAutoNum type="arabicPeriod"/>
            </a:pPr>
            <a:endParaRPr lang="en-US" sz="2000" dirty="0"/>
          </a:p>
          <a:p>
            <a:pPr marL="858838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BEA69D-7912-450E-BCE7-0E4E788D2D37}"/>
              </a:ext>
            </a:extLst>
          </p:cNvPr>
          <p:cNvSpPr/>
          <p:nvPr/>
        </p:nvSpPr>
        <p:spPr>
          <a:xfrm>
            <a:off x="0" y="470786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800" dirty="0">
                <a:solidFill>
                  <a:schemeClr val="bg1"/>
                </a:solidFill>
              </a:rPr>
              <a:t>Sumber: Levy &amp; </a:t>
            </a:r>
            <a:r>
              <a:rPr lang="id-ID" sz="1800" dirty="0" err="1">
                <a:solidFill>
                  <a:schemeClr val="bg1"/>
                </a:solidFill>
              </a:rPr>
              <a:t>Weitz</a:t>
            </a:r>
            <a:r>
              <a:rPr lang="id-ID" sz="1800" dirty="0">
                <a:solidFill>
                  <a:schemeClr val="bg1"/>
                </a:solidFill>
              </a:rPr>
              <a:t> (2009, p. 515)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BC96E-1AF5-4EE0-9366-C041219004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6866" y="1021882"/>
            <a:ext cx="4628174" cy="368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249976"/>
            <a:ext cx="6268236" cy="697500"/>
          </a:xfrm>
        </p:spPr>
        <p:txBody>
          <a:bodyPr/>
          <a:lstStyle/>
          <a:p>
            <a:r>
              <a:rPr lang="en-US" sz="4000" dirty="0" err="1"/>
              <a:t>Klasifikasi</a:t>
            </a:r>
            <a:r>
              <a:rPr lang="en-US" sz="4000" dirty="0"/>
              <a:t> ABC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1" y="947476"/>
            <a:ext cx="6486208" cy="755594"/>
          </a:xfrm>
        </p:spPr>
        <p:txBody>
          <a:bodyPr/>
          <a:lstStyle/>
          <a:p>
            <a:r>
              <a:rPr lang="en-US" dirty="0" err="1"/>
              <a:t>Prioritas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(</a:t>
            </a:r>
            <a:r>
              <a:rPr lang="en-US" dirty="0" err="1"/>
              <a:t>Baroto</a:t>
            </a:r>
            <a:r>
              <a:rPr lang="en-US" dirty="0"/>
              <a:t>, 2002)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5DBF3E-01A7-4895-A671-C245754C99F5}"/>
              </a:ext>
            </a:extLst>
          </p:cNvPr>
          <p:cNvSpPr/>
          <p:nvPr/>
        </p:nvSpPr>
        <p:spPr>
          <a:xfrm>
            <a:off x="969264" y="1703070"/>
            <a:ext cx="1499616" cy="118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A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A38825-47E4-42F6-9ACC-5F4BFC64CCE0}"/>
              </a:ext>
            </a:extLst>
          </p:cNvPr>
          <p:cNvSpPr/>
          <p:nvPr/>
        </p:nvSpPr>
        <p:spPr>
          <a:xfrm>
            <a:off x="2697480" y="1703070"/>
            <a:ext cx="1499616" cy="118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B 15%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5F8184-44F2-42E9-9F18-A9FD61F91D51}"/>
              </a:ext>
            </a:extLst>
          </p:cNvPr>
          <p:cNvSpPr/>
          <p:nvPr/>
        </p:nvSpPr>
        <p:spPr>
          <a:xfrm>
            <a:off x="4425696" y="1703070"/>
            <a:ext cx="1499616" cy="118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Kelas C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0C2DE-AF12-43F7-A150-218221235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54724"/>
              </p:ext>
            </p:extLst>
          </p:nvPr>
        </p:nvGraphicFramePr>
        <p:xfrm>
          <a:off x="438912" y="3013071"/>
          <a:ext cx="6016752" cy="2034924"/>
        </p:xfrm>
        <a:graphic>
          <a:graphicData uri="http://schemas.openxmlformats.org/drawingml/2006/table">
            <a:tbl>
              <a:tblPr firstRow="1" firstCol="1" bandRow="1"/>
              <a:tblGrid>
                <a:gridCol w="1504188">
                  <a:extLst>
                    <a:ext uri="{9D8B030D-6E8A-4147-A177-3AD203B41FA5}">
                      <a16:colId xmlns:a16="http://schemas.microsoft.com/office/drawing/2014/main" val="937183119"/>
                    </a:ext>
                  </a:extLst>
                </a:gridCol>
                <a:gridCol w="1220230">
                  <a:extLst>
                    <a:ext uri="{9D8B030D-6E8A-4147-A177-3AD203B41FA5}">
                      <a16:colId xmlns:a16="http://schemas.microsoft.com/office/drawing/2014/main" val="2859083834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1912959474"/>
                    </a:ext>
                  </a:extLst>
                </a:gridCol>
                <a:gridCol w="1858950">
                  <a:extLst>
                    <a:ext uri="{9D8B030D-6E8A-4147-A177-3AD203B41FA5}">
                      <a16:colId xmlns:a16="http://schemas.microsoft.com/office/drawing/2014/main" val="2370079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Kelas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Persentase (%)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Persentase Kumulatif (%)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7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18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55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8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81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3468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397D475-A82A-427B-B3E6-202233E80A5D}"/>
              </a:ext>
            </a:extLst>
          </p:cNvPr>
          <p:cNvSpPr/>
          <p:nvPr/>
        </p:nvSpPr>
        <p:spPr>
          <a:xfrm>
            <a:off x="5102352" y="4746538"/>
            <a:ext cx="1280160" cy="378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3A330E-F4A2-4BBB-815B-BF7AA713CA8D}"/>
              </a:ext>
            </a:extLst>
          </p:cNvPr>
          <p:cNvSpPr/>
          <p:nvPr/>
        </p:nvSpPr>
        <p:spPr>
          <a:xfrm>
            <a:off x="717780" y="4746538"/>
            <a:ext cx="1280160" cy="3786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73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 idx="4294967295"/>
          </p:nvPr>
        </p:nvSpPr>
        <p:spPr>
          <a:xfrm>
            <a:off x="1495424" y="2269150"/>
            <a:ext cx="59112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7200" dirty="0"/>
              <a:t>3. </a:t>
            </a:r>
            <a:r>
              <a:rPr lang="en-US" sz="5400" dirty="0"/>
              <a:t>METODE PENELITIAN</a:t>
            </a:r>
            <a:endParaRPr sz="7200" dirty="0">
              <a:solidFill>
                <a:srgbClr val="EFEFEF"/>
              </a:solidFill>
            </a:endParaRPr>
          </a:p>
        </p:txBody>
      </p:sp>
      <p:grpSp>
        <p:nvGrpSpPr>
          <p:cNvPr id="287" name="Shape 287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288" name="Shape 28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213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/>
          </p:nvPr>
        </p:nvSpPr>
        <p:spPr>
          <a:xfrm>
            <a:off x="677333" y="2138581"/>
            <a:ext cx="7574845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APLIKASI </a:t>
            </a:r>
            <a:r>
              <a:rPr lang="en-US" sz="2800" i="1" dirty="0"/>
              <a:t>BUSINESS INTELLIGENCE </a:t>
            </a:r>
            <a:r>
              <a:rPr lang="en-US" sz="2800" dirty="0"/>
              <a:t>UNTUK PERANCANGAN TATA LETAK FASILITAS PADA </a:t>
            </a:r>
            <a:r>
              <a:rPr lang="en-US" sz="2800" i="1" dirty="0"/>
              <a:t>ARCADE</a:t>
            </a:r>
            <a:r>
              <a:rPr lang="en-US" sz="2800" dirty="0"/>
              <a:t> X</a:t>
            </a:r>
            <a:endParaRPr sz="28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C5738F-14BC-40D8-B451-9DE76A95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42" y="370684"/>
            <a:ext cx="2447116" cy="4402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BCC3A-AEA7-43A2-814F-E2BD76DA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22" y="30"/>
            <a:ext cx="3416012" cy="51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90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 idx="4294967295"/>
          </p:nvPr>
        </p:nvSpPr>
        <p:spPr>
          <a:xfrm>
            <a:off x="1495424" y="2269150"/>
            <a:ext cx="76485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7200" dirty="0"/>
              <a:t>4. </a:t>
            </a:r>
            <a:r>
              <a:rPr lang="en-US" sz="7200" dirty="0" err="1"/>
              <a:t>Pembahasan</a:t>
            </a:r>
            <a:endParaRPr sz="7200" dirty="0">
              <a:solidFill>
                <a:srgbClr val="EFEFEF"/>
              </a:solidFill>
            </a:endParaRPr>
          </a:p>
        </p:txBody>
      </p:sp>
      <p:grpSp>
        <p:nvGrpSpPr>
          <p:cNvPr id="287" name="Shape 287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288" name="Shape 28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7785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9618" y="658978"/>
            <a:ext cx="5918200" cy="696912"/>
          </a:xfrm>
        </p:spPr>
        <p:txBody>
          <a:bodyPr/>
          <a:lstStyle/>
          <a:p>
            <a:pPr algn="ctr"/>
            <a:r>
              <a:rPr lang="en-US" sz="4000" dirty="0" err="1">
                <a:latin typeface="Tw Cen MT Condensed" pitchFamily="34" charset="0"/>
              </a:rPr>
              <a:t>Jumlah</a:t>
            </a:r>
            <a:r>
              <a:rPr lang="en-US" sz="4000" dirty="0">
                <a:latin typeface="Tw Cen MT Condensed" pitchFamily="34" charset="0"/>
              </a:rPr>
              <a:t> </a:t>
            </a:r>
            <a:r>
              <a:rPr lang="en-US" sz="4000" dirty="0" err="1">
                <a:latin typeface="Tw Cen MT Condensed" pitchFamily="34" charset="0"/>
              </a:rPr>
              <a:t>Transaksi</a:t>
            </a:r>
            <a:r>
              <a:rPr lang="en-US" sz="4000" dirty="0">
                <a:latin typeface="Tw Cen MT Condensed" pitchFamily="34" charset="0"/>
              </a:rPr>
              <a:t> </a:t>
            </a:r>
            <a:r>
              <a:rPr lang="en-US" sz="4000" dirty="0" err="1">
                <a:latin typeface="Tw Cen MT Condensed" pitchFamily="34" charset="0"/>
              </a:rPr>
              <a:t>berdasarkan</a:t>
            </a:r>
            <a:r>
              <a:rPr lang="en-US" sz="4000" dirty="0">
                <a:latin typeface="Tw Cen MT Condensed" pitchFamily="34" charset="0"/>
              </a:rPr>
              <a:t> </a:t>
            </a:r>
            <a:r>
              <a:rPr lang="en-US" sz="4000" dirty="0" err="1">
                <a:latin typeface="Tw Cen MT Condensed" pitchFamily="34" charset="0"/>
              </a:rPr>
              <a:t>Kategori</a:t>
            </a:r>
            <a:r>
              <a:rPr lang="en-US" sz="4000" dirty="0">
                <a:latin typeface="Tw Cen MT Condensed" pitchFamily="34" charset="0"/>
              </a:rPr>
              <a:t> </a:t>
            </a:r>
            <a:r>
              <a:rPr lang="en-US" sz="4000" dirty="0" err="1">
                <a:latin typeface="Tw Cen MT Condensed" pitchFamily="34" charset="0"/>
              </a:rPr>
              <a:t>dan</a:t>
            </a:r>
            <a:r>
              <a:rPr lang="en-US" sz="4000" dirty="0">
                <a:latin typeface="Tw Cen MT Condensed" pitchFamily="34" charset="0"/>
              </a:rPr>
              <a:t> </a:t>
            </a:r>
            <a:r>
              <a:rPr lang="en-US" sz="4000" i="1" dirty="0">
                <a:latin typeface="Tw Cen MT Condensed" pitchFamily="34" charset="0"/>
              </a:rPr>
              <a:t>Game</a:t>
            </a:r>
            <a:endParaRPr lang="en-US" sz="4000" dirty="0">
              <a:latin typeface="Tw Cen MT Condensed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48915" y="1241946"/>
            <a:ext cx="6059605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8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542" y="871691"/>
            <a:ext cx="4776716" cy="3560155"/>
          </a:xfrm>
        </p:spPr>
        <p:txBody>
          <a:bodyPr/>
          <a:lstStyle/>
          <a:p>
            <a:pPr marL="114300" indent="0">
              <a:buNone/>
            </a:pPr>
            <a:r>
              <a:rPr lang="en-US" sz="4400" i="1" dirty="0">
                <a:latin typeface="Tw Cen MT Condensed" pitchFamily="34" charset="0"/>
              </a:rPr>
              <a:t>Weekday</a:t>
            </a:r>
            <a:r>
              <a:rPr lang="en-US" sz="4400" dirty="0">
                <a:latin typeface="Tw Cen MT Condensed" pitchFamily="34" charset="0"/>
              </a:rPr>
              <a:t>: </a:t>
            </a:r>
            <a:r>
              <a:rPr lang="en-US" sz="4400" dirty="0" err="1">
                <a:latin typeface="Tw Cen MT Condensed" pitchFamily="34" charset="0"/>
              </a:rPr>
              <a:t>Senin-Jumat</a:t>
            </a:r>
            <a:endParaRPr lang="en-US" sz="4400" i="1" dirty="0">
              <a:latin typeface="Tw Cen MT Condensed" pitchFamily="34" charset="0"/>
            </a:endParaRPr>
          </a:p>
          <a:p>
            <a:pPr marL="114300" indent="0">
              <a:buNone/>
            </a:pPr>
            <a:r>
              <a:rPr lang="en-US" sz="4400" i="1" dirty="0">
                <a:latin typeface="Tw Cen MT Condensed" pitchFamily="34" charset="0"/>
              </a:rPr>
              <a:t>Weekend</a:t>
            </a:r>
            <a:r>
              <a:rPr lang="en-US" sz="4400" dirty="0">
                <a:latin typeface="Tw Cen MT Condensed" pitchFamily="34" charset="0"/>
              </a:rPr>
              <a:t>: </a:t>
            </a:r>
            <a:r>
              <a:rPr lang="en-US" sz="4400" dirty="0" err="1">
                <a:latin typeface="Tw Cen MT Condensed" pitchFamily="34" charset="0"/>
              </a:rPr>
              <a:t>Sabtu</a:t>
            </a:r>
            <a:r>
              <a:rPr lang="en-US" sz="4400" dirty="0">
                <a:latin typeface="Tw Cen MT Condensed" pitchFamily="34" charset="0"/>
              </a:rPr>
              <a:t> – </a:t>
            </a:r>
            <a:r>
              <a:rPr lang="en-US" sz="4400" dirty="0" err="1">
                <a:latin typeface="Tw Cen MT Condensed" pitchFamily="34" charset="0"/>
              </a:rPr>
              <a:t>Minggu</a:t>
            </a:r>
            <a:endParaRPr lang="en-US" sz="4400" dirty="0">
              <a:latin typeface="Tw Cen MT Condensed" pitchFamily="34" charset="0"/>
            </a:endParaRPr>
          </a:p>
          <a:p>
            <a:pPr marL="114300" indent="0">
              <a:buNone/>
            </a:pPr>
            <a:r>
              <a:rPr lang="en-US" sz="4400" dirty="0">
                <a:latin typeface="Tw Cen MT Condensed" pitchFamily="34" charset="0"/>
              </a:rPr>
              <a:t>	10.00 – 16.00</a:t>
            </a:r>
          </a:p>
          <a:p>
            <a:pPr marL="114300" indent="0">
              <a:buNone/>
            </a:pPr>
            <a:r>
              <a:rPr lang="en-US" sz="4400" dirty="0">
                <a:latin typeface="Tw Cen MT Condensed" pitchFamily="34" charset="0"/>
              </a:rPr>
              <a:t>	16.01 – 22.00</a:t>
            </a:r>
          </a:p>
        </p:txBody>
      </p:sp>
      <p:pic>
        <p:nvPicPr>
          <p:cNvPr id="2052" name="Picture 4" descr="https://image.flaticon.com/icons/png/512/235/2358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" y="1832939"/>
            <a:ext cx="1637661" cy="16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iconfinder.com/data/icons/weather-elements/512/Weather_SunAbstra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21" y="2378609"/>
            <a:ext cx="837026" cy="8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etdrawings.com/cliparts/night-clipart-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95" y="3215635"/>
            <a:ext cx="747006" cy="7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768" y="2399742"/>
            <a:ext cx="5917200" cy="697500"/>
          </a:xfrm>
        </p:spPr>
        <p:txBody>
          <a:bodyPr/>
          <a:lstStyle/>
          <a:p>
            <a:r>
              <a:rPr lang="en-US" sz="4400" i="1" dirty="0"/>
              <a:t>Cleaning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574236" y="1551701"/>
            <a:ext cx="5002996" cy="2240478"/>
          </a:xfrm>
        </p:spPr>
        <p:txBody>
          <a:bodyPr/>
          <a:lstStyle/>
          <a:p>
            <a:r>
              <a:rPr lang="en-US" sz="2400" dirty="0"/>
              <a:t>Data </a:t>
            </a:r>
            <a:r>
              <a:rPr lang="en-US" sz="2400" dirty="0" err="1"/>
              <a:t>transaksi</a:t>
            </a:r>
            <a:r>
              <a:rPr lang="en-US" sz="2400" dirty="0"/>
              <a:t> : </a:t>
            </a:r>
          </a:p>
          <a:p>
            <a:pPr marL="114300" indent="0">
              <a:buNone/>
            </a:pPr>
            <a:r>
              <a:rPr lang="en-US" sz="2400" dirty="0"/>
              <a:t>ID </a:t>
            </a:r>
            <a:r>
              <a:rPr lang="en-US" sz="2400" dirty="0" err="1"/>
              <a:t>Kartu</a:t>
            </a:r>
            <a:r>
              <a:rPr lang="en-US" sz="2400" dirty="0"/>
              <a:t>,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bermain</a:t>
            </a:r>
            <a:r>
              <a:rPr lang="en-US" sz="2400" dirty="0"/>
              <a:t>,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, ID </a:t>
            </a:r>
            <a:r>
              <a:rPr lang="en-US" sz="2400" dirty="0" err="1"/>
              <a:t>mesin</a:t>
            </a:r>
            <a:r>
              <a:rPr lang="en-US" sz="2400" dirty="0"/>
              <a:t>,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bermain</a:t>
            </a:r>
            <a:r>
              <a:rPr lang="en-US" sz="2400" dirty="0"/>
              <a:t>, </a:t>
            </a:r>
            <a:r>
              <a:rPr lang="en-US" sz="2400" dirty="0" err="1"/>
              <a:t>tanggal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endParaRPr lang="en-US" sz="2400" dirty="0"/>
          </a:p>
        </p:txBody>
      </p:sp>
      <p:pic>
        <p:nvPicPr>
          <p:cNvPr id="1026" name="Picture 2" descr="https://d1cvw29nua6zwm.cloudfront.net/icons/png/icon_data-structures-and-algorith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99"/>
            <a:ext cx="3133536" cy="22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873B83-6822-4241-8009-3332DE206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720" y="1506108"/>
            <a:ext cx="8288560" cy="300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72" y="685365"/>
            <a:ext cx="5917200" cy="697500"/>
          </a:xfrm>
        </p:spPr>
        <p:txBody>
          <a:bodyPr/>
          <a:lstStyle/>
          <a:p>
            <a:pPr algn="ctr"/>
            <a:r>
              <a:rPr lang="en-US" sz="4400" dirty="0" err="1">
                <a:latin typeface="Tw Cen MT Condensed" pitchFamily="34" charset="0"/>
              </a:rPr>
              <a:t>Penerimaan</a:t>
            </a:r>
            <a:r>
              <a:rPr lang="en-US" sz="4400" dirty="0">
                <a:latin typeface="Tw Cen MT Condensed" pitchFamily="34" charset="0"/>
              </a:rPr>
              <a:t> per </a:t>
            </a:r>
            <a:r>
              <a:rPr lang="en-US" sz="4400" dirty="0" err="1">
                <a:latin typeface="Tw Cen MT Condensed" pitchFamily="34" charset="0"/>
              </a:rPr>
              <a:t>Minggu</a:t>
            </a:r>
            <a:endParaRPr lang="en-US" sz="4400" dirty="0">
              <a:latin typeface="Tw Cen MT Condensed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8A0006-D09D-4122-A165-2DCB498E336F}"/>
              </a:ext>
            </a:extLst>
          </p:cNvPr>
          <p:cNvSpPr/>
          <p:nvPr/>
        </p:nvSpPr>
        <p:spPr>
          <a:xfrm>
            <a:off x="3619665" y="2233953"/>
            <a:ext cx="633294" cy="633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BFE3E4-464F-4686-912B-C0008D3ECA32}"/>
              </a:ext>
            </a:extLst>
          </p:cNvPr>
          <p:cNvSpPr/>
          <p:nvPr/>
        </p:nvSpPr>
        <p:spPr>
          <a:xfrm>
            <a:off x="4136828" y="3338654"/>
            <a:ext cx="633294" cy="633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ADAD2A-0851-43E6-AAAD-8AEE90F16DF0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4252959" y="2550600"/>
            <a:ext cx="10922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2552EC-4B1A-4BB6-9DC9-04ACD1D4E93B}"/>
              </a:ext>
            </a:extLst>
          </p:cNvPr>
          <p:cNvCxnSpPr>
            <a:cxnSpLocks/>
          </p:cNvCxnSpPr>
          <p:nvPr/>
        </p:nvCxnSpPr>
        <p:spPr>
          <a:xfrm flipH="1">
            <a:off x="4691463" y="2550599"/>
            <a:ext cx="653780" cy="911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6508C3-2F5A-47AE-BE34-40A7A135020D}"/>
              </a:ext>
            </a:extLst>
          </p:cNvPr>
          <p:cNvSpPr/>
          <p:nvPr/>
        </p:nvSpPr>
        <p:spPr>
          <a:xfrm>
            <a:off x="5345243" y="2295810"/>
            <a:ext cx="1874342" cy="50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Outlier</a:t>
            </a:r>
          </a:p>
        </p:txBody>
      </p:sp>
    </p:spTree>
    <p:extLst>
      <p:ext uri="{BB962C8B-B14F-4D97-AF65-F5344CB8AC3E}">
        <p14:creationId xmlns:p14="http://schemas.microsoft.com/office/powerpoint/2010/main" val="29038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8666"/>
              </p:ext>
            </p:extLst>
          </p:nvPr>
        </p:nvGraphicFramePr>
        <p:xfrm>
          <a:off x="552735" y="1034296"/>
          <a:ext cx="8038530" cy="22716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9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8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w Cen MT Condensed" pitchFamily="34" charset="0"/>
                        </a:rPr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w Cen MT Condensed" pitchFamily="34" charset="0"/>
                        </a:rPr>
                        <a:t>Tanggal</a:t>
                      </a:r>
                      <a:endParaRPr lang="en-US" sz="2800" dirty="0">
                        <a:latin typeface="Tw Cen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w Cen MT Condensed" pitchFamily="34" charset="0"/>
                        </a:rPr>
                        <a:t>Penerimaan</a:t>
                      </a:r>
                      <a:r>
                        <a:rPr lang="en-US" sz="2800" dirty="0">
                          <a:latin typeface="Tw Cen MT Condensed" pitchFamily="34" charset="0"/>
                        </a:rPr>
                        <a:t> (</a:t>
                      </a:r>
                      <a:r>
                        <a:rPr lang="en-US" sz="2800" dirty="0" err="1">
                          <a:latin typeface="Tw Cen MT Condensed" pitchFamily="34" charset="0"/>
                        </a:rPr>
                        <a:t>Rp</a:t>
                      </a:r>
                      <a:r>
                        <a:rPr lang="en-US" sz="2800" dirty="0">
                          <a:latin typeface="Tw Cen MT Condensed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w Cen MT Condensed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w Cen MT Condensed" pitchFamily="34" charset="0"/>
                        </a:rPr>
                        <a:t>31 </a:t>
                      </a:r>
                      <a:r>
                        <a:rPr lang="en-US" sz="2400" dirty="0" err="1">
                          <a:latin typeface="Tw Cen MT Condensed" pitchFamily="34" charset="0"/>
                        </a:rPr>
                        <a:t>Desember</a:t>
                      </a:r>
                      <a:r>
                        <a:rPr lang="en-US" sz="2400" baseline="0" dirty="0">
                          <a:latin typeface="Tw Cen MT Condensed" pitchFamily="34" charset="0"/>
                        </a:rPr>
                        <a:t> 2017 – 6 </a:t>
                      </a:r>
                      <a:r>
                        <a:rPr lang="en-US" sz="2400" baseline="0" dirty="0" err="1">
                          <a:latin typeface="Tw Cen MT Condensed" pitchFamily="34" charset="0"/>
                        </a:rPr>
                        <a:t>Januari</a:t>
                      </a:r>
                      <a:r>
                        <a:rPr lang="en-US" sz="2400" baseline="0" dirty="0">
                          <a:latin typeface="Tw Cen MT Condensed" pitchFamily="34" charset="0"/>
                        </a:rPr>
                        <a:t> 2018</a:t>
                      </a:r>
                      <a:endParaRPr lang="en-US" sz="2400" dirty="0">
                        <a:latin typeface="Tw Cen MT Condensed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w Cen MT Condensed" pitchFamily="34" charset="0"/>
                        </a:rPr>
                        <a:t>Rp</a:t>
                      </a:r>
                      <a:r>
                        <a:rPr lang="en-US" sz="2400" baseline="0" dirty="0">
                          <a:latin typeface="Tw Cen MT Condensed" pitchFamily="34" charset="0"/>
                        </a:rPr>
                        <a:t> 22.151.400,00</a:t>
                      </a:r>
                      <a:endParaRPr lang="en-US" sz="2400" dirty="0">
                        <a:latin typeface="Tw Cen MT Condensed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w Cen MT Condensed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w Cen MT Condensed" pitchFamily="34" charset="0"/>
                        </a:rPr>
                        <a:t>7 </a:t>
                      </a:r>
                      <a:r>
                        <a:rPr lang="en-US" sz="2400" dirty="0" err="1">
                          <a:latin typeface="Tw Cen MT Condensed" pitchFamily="34" charset="0"/>
                        </a:rPr>
                        <a:t>Januari</a:t>
                      </a:r>
                      <a:r>
                        <a:rPr lang="en-US" sz="2400" dirty="0">
                          <a:latin typeface="Tw Cen MT Condensed" pitchFamily="34" charset="0"/>
                        </a:rPr>
                        <a:t> 2018 – 13 </a:t>
                      </a:r>
                      <a:r>
                        <a:rPr lang="en-US" sz="2400" dirty="0" err="1">
                          <a:latin typeface="Tw Cen MT Condensed" pitchFamily="34" charset="0"/>
                        </a:rPr>
                        <a:t>Januari</a:t>
                      </a:r>
                      <a:r>
                        <a:rPr lang="en-US" sz="2400" dirty="0">
                          <a:latin typeface="Tw Cen MT Condensed" pitchFamily="34" charset="0"/>
                        </a:rPr>
                        <a:t> 2018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9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w Cen MT Condensed" pitchFamily="34" charset="0"/>
                        </a:rPr>
                        <a:t>Except week 6 - 7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Tw Cen MT 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w Cen MT Condensed" pitchFamily="34" charset="0"/>
                        </a:rPr>
                        <a:t>Rp</a:t>
                      </a:r>
                      <a:r>
                        <a:rPr lang="en-US" sz="2400" dirty="0">
                          <a:latin typeface="Tw Cen MT Condensed" pitchFamily="34" charset="0"/>
                        </a:rPr>
                        <a:t> 13.708.200,00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2DCC133-4F63-4F70-AA82-91CC007B3B23}"/>
              </a:ext>
            </a:extLst>
          </p:cNvPr>
          <p:cNvSpPr/>
          <p:nvPr/>
        </p:nvSpPr>
        <p:spPr>
          <a:xfrm>
            <a:off x="6499655" y="1682047"/>
            <a:ext cx="1964724" cy="97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12C1B4-87A6-4E39-B109-E45D0A077595}"/>
              </a:ext>
            </a:extLst>
          </p:cNvPr>
          <p:cNvSpPr/>
          <p:nvPr/>
        </p:nvSpPr>
        <p:spPr>
          <a:xfrm>
            <a:off x="3280720" y="3585785"/>
            <a:ext cx="2922372" cy="1046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WOW! It’s very </a:t>
            </a:r>
            <a:r>
              <a:rPr lang="en-US" sz="4000" dirty="0"/>
              <a:t>BIG</a:t>
            </a:r>
            <a:r>
              <a:rPr lang="en-US" sz="2000" dirty="0"/>
              <a:t>!!!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BBB85D-1E74-4A1B-9EC9-7060550AF972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4741906" y="2170139"/>
            <a:ext cx="1757749" cy="14156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F04C6-3151-48B7-986A-C07B6739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36" y="537109"/>
            <a:ext cx="6086727" cy="40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531688" y="846091"/>
            <a:ext cx="6055909" cy="3944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2032" y="1502010"/>
            <a:ext cx="1064525" cy="3180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4106AE-D9DF-49F6-8DF3-9AA63707671F}"/>
              </a:ext>
            </a:extLst>
          </p:cNvPr>
          <p:cNvSpPr txBox="1">
            <a:spLocks/>
          </p:cNvSpPr>
          <p:nvPr/>
        </p:nvSpPr>
        <p:spPr>
          <a:xfrm>
            <a:off x="658788" y="135130"/>
            <a:ext cx="7534236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4400" dirty="0" err="1">
                <a:latin typeface="Tw Cen MT Condensed" pitchFamily="34" charset="0"/>
              </a:rPr>
              <a:t>Tanggal</a:t>
            </a:r>
            <a:r>
              <a:rPr lang="en-US" sz="4400" dirty="0">
                <a:latin typeface="Tw Cen MT Condensed" pitchFamily="34" charset="0"/>
              </a:rPr>
              <a:t> </a:t>
            </a:r>
            <a:r>
              <a:rPr lang="en-US" sz="4400" dirty="0" err="1">
                <a:latin typeface="Tw Cen MT Condensed" pitchFamily="34" charset="0"/>
              </a:rPr>
              <a:t>Penerimaan</a:t>
            </a:r>
            <a:r>
              <a:rPr lang="en-US" sz="4400" dirty="0">
                <a:latin typeface="Tw Cen MT Condensed" pitchFamily="34" charset="0"/>
              </a:rPr>
              <a:t> </a:t>
            </a:r>
            <a:r>
              <a:rPr lang="en-US" sz="4400" dirty="0" err="1">
                <a:latin typeface="Tw Cen MT Condensed" pitchFamily="34" charset="0"/>
              </a:rPr>
              <a:t>Besar</a:t>
            </a:r>
            <a:r>
              <a:rPr lang="en-US" sz="4400" dirty="0">
                <a:latin typeface="Tw Cen MT Condensed" pitchFamily="34" charset="0"/>
              </a:rPr>
              <a:t> dan Kecil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5EB6D8-D4B3-425A-B25B-8A990C789816}"/>
              </a:ext>
            </a:extLst>
          </p:cNvPr>
          <p:cNvSpPr txBox="1">
            <a:spLocks/>
          </p:cNvSpPr>
          <p:nvPr/>
        </p:nvSpPr>
        <p:spPr>
          <a:xfrm>
            <a:off x="3942024" y="1780550"/>
            <a:ext cx="1738574" cy="141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9600" dirty="0">
                <a:solidFill>
                  <a:srgbClr val="FFC000"/>
                </a:solidFill>
                <a:latin typeface="Tw Cen MT Condensed" pitchFamily="34" charset="0"/>
              </a:rPr>
              <a:t>1-7</a:t>
            </a:r>
          </a:p>
        </p:txBody>
      </p:sp>
    </p:spTree>
    <p:extLst>
      <p:ext uri="{BB962C8B-B14F-4D97-AF65-F5344CB8AC3E}">
        <p14:creationId xmlns:p14="http://schemas.microsoft.com/office/powerpoint/2010/main" val="163278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74" y="308583"/>
            <a:ext cx="6517541" cy="697500"/>
          </a:xfrm>
        </p:spPr>
        <p:txBody>
          <a:bodyPr/>
          <a:lstStyle/>
          <a:p>
            <a:r>
              <a:rPr lang="en-US" sz="4400" dirty="0">
                <a:latin typeface="Tw Cen MT Condensed" pitchFamily="34" charset="0"/>
              </a:rPr>
              <a:t>Rata-rata </a:t>
            </a:r>
            <a:r>
              <a:rPr lang="en-US" sz="4400" dirty="0" err="1">
                <a:latin typeface="Tw Cen MT Condensed" pitchFamily="34" charset="0"/>
              </a:rPr>
              <a:t>Penerimaan</a:t>
            </a:r>
            <a:r>
              <a:rPr lang="en-US" sz="4400" dirty="0">
                <a:latin typeface="Tw Cen MT Condensed" pitchFamily="34" charset="0"/>
              </a:rPr>
              <a:t> Per Hari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18341-4DB7-4569-8F57-478377010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87146" y="815118"/>
            <a:ext cx="4769708" cy="41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ctrTitle" idx="4294967295"/>
          </p:nvPr>
        </p:nvSpPr>
        <p:spPr>
          <a:xfrm>
            <a:off x="1495424" y="2269150"/>
            <a:ext cx="6903993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7200" dirty="0"/>
              <a:t>1. </a:t>
            </a:r>
            <a:r>
              <a:rPr lang="en-US" sz="5400" dirty="0"/>
              <a:t>PENDAHULUAN</a:t>
            </a:r>
            <a:endParaRPr sz="7200" dirty="0">
              <a:solidFill>
                <a:srgbClr val="EFEFEF"/>
              </a:solidFill>
            </a:endParaRPr>
          </a:p>
        </p:txBody>
      </p:sp>
      <p:grpSp>
        <p:nvGrpSpPr>
          <p:cNvPr id="287" name="Shape 287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288" name="Shape 28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0" t="0" r="0" b="0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0" t="0" r="0" b="0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001078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239" y="2333767"/>
            <a:ext cx="5917200" cy="918842"/>
          </a:xfrm>
        </p:spPr>
        <p:txBody>
          <a:bodyPr/>
          <a:lstStyle/>
          <a:p>
            <a:pPr algn="ctr"/>
            <a:r>
              <a:rPr lang="en-US" sz="5400" dirty="0" err="1">
                <a:latin typeface="Tw Cen MT Condensed" pitchFamily="34" charset="0"/>
              </a:rPr>
              <a:t>Statistik</a:t>
            </a:r>
            <a:r>
              <a:rPr lang="en-US" sz="5400" dirty="0">
                <a:latin typeface="Tw Cen MT Condensed" pitchFamily="34" charset="0"/>
              </a:rPr>
              <a:t> </a:t>
            </a:r>
            <a:r>
              <a:rPr lang="en-US" sz="5400" dirty="0" err="1">
                <a:latin typeface="Tw Cen MT Condensed" pitchFamily="34" charset="0"/>
              </a:rPr>
              <a:t>Deskriptif</a:t>
            </a:r>
            <a:endParaRPr lang="en-US" sz="5400" dirty="0">
              <a:latin typeface="Tw Cen MT Condense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242" y="2160788"/>
            <a:ext cx="2667600" cy="24112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26A23-7698-4742-9F18-2B5C491C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44" y="1062515"/>
            <a:ext cx="7018312" cy="30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249976"/>
            <a:ext cx="6487692" cy="697500"/>
          </a:xfrm>
        </p:spPr>
        <p:txBody>
          <a:bodyPr/>
          <a:lstStyle/>
          <a:p>
            <a:r>
              <a:rPr lang="en-US" sz="4000" i="1" dirty="0"/>
              <a:t>Customer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F317B-8A9D-45F5-BF66-41113D4DC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Balita</a:t>
            </a:r>
            <a:r>
              <a:rPr lang="en-US" dirty="0"/>
              <a:t>	       </a:t>
            </a:r>
            <a:r>
              <a:rPr lang="en-US" i="1" dirty="0"/>
              <a:t>Kiddy ride</a:t>
            </a:r>
            <a:endParaRPr lang="en-US" dirty="0"/>
          </a:p>
          <a:p>
            <a:r>
              <a:rPr lang="en-US" dirty="0" err="1"/>
              <a:t>Remaja</a:t>
            </a:r>
            <a:r>
              <a:rPr lang="en-US" dirty="0"/>
              <a:t>		</a:t>
            </a:r>
            <a:r>
              <a:rPr lang="en-US" i="1" dirty="0"/>
              <a:t>Simulation</a:t>
            </a:r>
            <a:endParaRPr lang="en-US" dirty="0"/>
          </a:p>
          <a:p>
            <a:r>
              <a:rPr lang="en-US" dirty="0" err="1"/>
              <a:t>Frekuensi</a:t>
            </a:r>
            <a:r>
              <a:rPr lang="en-US" dirty="0"/>
              <a:t> dan </a:t>
            </a:r>
            <a:r>
              <a:rPr lang="en-US" dirty="0" err="1"/>
              <a:t>penerimaan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76200" indent="0" algn="ctr">
              <a:buNone/>
            </a:pPr>
            <a:r>
              <a:rPr lang="en-US" dirty="0" err="1"/>
              <a:t>Remaja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1C62E5D-1FFD-4F1F-9F31-B91EEF0DC9D5}"/>
              </a:ext>
            </a:extLst>
          </p:cNvPr>
          <p:cNvSpPr/>
          <p:nvPr/>
        </p:nvSpPr>
        <p:spPr>
          <a:xfrm>
            <a:off x="3027960" y="3029174"/>
            <a:ext cx="548640" cy="74980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DA9CCE5-E944-4AC4-8D2A-AECAAEDF488F}"/>
              </a:ext>
            </a:extLst>
          </p:cNvPr>
          <p:cNvSpPr/>
          <p:nvPr/>
        </p:nvSpPr>
        <p:spPr>
          <a:xfrm>
            <a:off x="2252994" y="1705253"/>
            <a:ext cx="774966" cy="3774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6DAE0F-815A-41B4-B5E2-EB6058F421AF}"/>
              </a:ext>
            </a:extLst>
          </p:cNvPr>
          <p:cNvSpPr/>
          <p:nvPr/>
        </p:nvSpPr>
        <p:spPr>
          <a:xfrm>
            <a:off x="2527314" y="2139858"/>
            <a:ext cx="774966" cy="3774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2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249976"/>
            <a:ext cx="3607085" cy="697500"/>
          </a:xfrm>
        </p:spPr>
        <p:txBody>
          <a:bodyPr/>
          <a:lstStyle/>
          <a:p>
            <a:r>
              <a:rPr lang="en-US" sz="4000" dirty="0"/>
              <a:t>Layout </a:t>
            </a:r>
            <a:r>
              <a:rPr lang="en-US" sz="4000" dirty="0" err="1"/>
              <a:t>Awal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F317B-8A9D-45F5-BF66-41113D4DC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hlinkClick r:id="rId2" action="ppaction://hlinkfile"/>
            <a:extLst>
              <a:ext uri="{FF2B5EF4-FFF2-40B4-BE49-F238E27FC236}">
                <a16:creationId xmlns:a16="http://schemas.microsoft.com/office/drawing/2014/main" id="{90DF8EAA-1CB4-44CD-BD67-D439DF408F5A}"/>
              </a:ext>
            </a:extLst>
          </p:cNvPr>
          <p:cNvSpPr txBox="1">
            <a:spLocks/>
          </p:cNvSpPr>
          <p:nvPr/>
        </p:nvSpPr>
        <p:spPr>
          <a:xfrm>
            <a:off x="4324865" y="-17501"/>
            <a:ext cx="2508421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800" dirty="0">
                <a:hlinkClick r:id="rId2" action="ppaction://hlinkfile"/>
              </a:rPr>
              <a:t>Nama </a:t>
            </a:r>
            <a:r>
              <a:rPr lang="en-US" sz="2800" dirty="0" err="1">
                <a:hlinkClick r:id="rId2" action="ppaction://hlinkfile"/>
              </a:rPr>
              <a:t>Mesin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EBC1F-9207-4215-BC43-AAF58336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6" y="791209"/>
            <a:ext cx="7685827" cy="42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79" y="249976"/>
            <a:ext cx="5633593" cy="697500"/>
          </a:xfrm>
        </p:spPr>
        <p:txBody>
          <a:bodyPr/>
          <a:lstStyle/>
          <a:p>
            <a:r>
              <a:rPr lang="en-US" sz="4000" dirty="0" err="1"/>
              <a:t>Usulan</a:t>
            </a:r>
            <a:r>
              <a:rPr lang="en-US" sz="4000" dirty="0"/>
              <a:t> </a:t>
            </a:r>
            <a:r>
              <a:rPr lang="en-US" sz="4000" i="1" dirty="0"/>
              <a:t>Layout</a:t>
            </a:r>
            <a:endParaRPr lang="en-US" sz="4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8E5F26-70CC-473A-A898-629CE0359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23209"/>
              </p:ext>
            </p:extLst>
          </p:nvPr>
        </p:nvGraphicFramePr>
        <p:xfrm>
          <a:off x="481913" y="980537"/>
          <a:ext cx="7797115" cy="3622420"/>
        </p:xfrm>
        <a:graphic>
          <a:graphicData uri="http://schemas.openxmlformats.org/drawingml/2006/table">
            <a:tbl>
              <a:tblPr firstRow="1" firstCol="1" bandRow="1"/>
              <a:tblGrid>
                <a:gridCol w="692377">
                  <a:extLst>
                    <a:ext uri="{9D8B030D-6E8A-4147-A177-3AD203B41FA5}">
                      <a16:colId xmlns:a16="http://schemas.microsoft.com/office/drawing/2014/main" val="924812213"/>
                    </a:ext>
                  </a:extLst>
                </a:gridCol>
                <a:gridCol w="1952230">
                  <a:extLst>
                    <a:ext uri="{9D8B030D-6E8A-4147-A177-3AD203B41FA5}">
                      <a16:colId xmlns:a16="http://schemas.microsoft.com/office/drawing/2014/main" val="4237580436"/>
                    </a:ext>
                  </a:extLst>
                </a:gridCol>
                <a:gridCol w="5152508">
                  <a:extLst>
                    <a:ext uri="{9D8B030D-6E8A-4147-A177-3AD203B41FA5}">
                      <a16:colId xmlns:a16="http://schemas.microsoft.com/office/drawing/2014/main" val="4115991438"/>
                    </a:ext>
                  </a:extLst>
                </a:gridCol>
              </a:tblGrid>
              <a:tr h="143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Nama 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Pertimbangan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64032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Pump It Up Prime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luar untuk menarik perhatian pelanggan dan orang 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suka dilihat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97039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Karousel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(16)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Hanya bisa diubah di daerah yang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karena butuh ruang gerak memutar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16076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Street Basket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(28)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Harus di dekat tembok dan jauh dari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kiddy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karena bola basket bisa berbahaya jika terlempar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87051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Miniatur Train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(34)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Hanya bisa diubah di daerah yang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karena butuh ruang gerak memutar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73472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Mini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Jingle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(35)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Hanya bisa diubah di daerah yang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luas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karena butuh ruang gerak memutar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10073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Pump It Up Fiesta 2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luar untuk menarik perhatian pelanggan dan orang 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suka dilihat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363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Beat Mania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(49)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Music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luar untuk menarik perhatian pelanggan dan pemain </a:t>
                      </a: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music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biasanya suka dilihat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26757"/>
                  </a:ext>
                </a:extLst>
              </a:tr>
              <a:tr h="3032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Danz Base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luar untuk menarik perhatian pelanggan dan orang </a:t>
                      </a: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dance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suka dilihat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407654"/>
                  </a:ext>
                </a:extLst>
              </a:tr>
              <a:tr h="463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Speed Rider </a:t>
                      </a:r>
                      <a:r>
                        <a:rPr lang="id-ID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(53)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motor diletakkan agak belakang agar tidak menghalangi pandangan ke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lain karena ukuran cukup besar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038" marR="40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73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403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79" y="249976"/>
            <a:ext cx="6286525" cy="697500"/>
          </a:xfrm>
        </p:spPr>
        <p:txBody>
          <a:bodyPr/>
          <a:lstStyle/>
          <a:p>
            <a:r>
              <a:rPr lang="en-US" sz="4000" dirty="0" err="1"/>
              <a:t>Usulan</a:t>
            </a:r>
            <a:r>
              <a:rPr lang="en-US" sz="4000" dirty="0"/>
              <a:t> </a:t>
            </a:r>
            <a:r>
              <a:rPr lang="en-US" sz="4000" i="1" dirty="0"/>
              <a:t>Layout </a:t>
            </a:r>
            <a:r>
              <a:rPr lang="en-US" sz="4000" dirty="0"/>
              <a:t>(</a:t>
            </a:r>
            <a:r>
              <a:rPr lang="en-US" sz="4000" i="1" dirty="0"/>
              <a:t>cont.</a:t>
            </a:r>
            <a:r>
              <a:rPr lang="en-US" sz="40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0814D0-E905-4A9E-8F6B-7947E60CA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88393"/>
              </p:ext>
            </p:extLst>
          </p:nvPr>
        </p:nvGraphicFramePr>
        <p:xfrm>
          <a:off x="843077" y="839939"/>
          <a:ext cx="5633594" cy="4287210"/>
        </p:xfrm>
        <a:graphic>
          <a:graphicData uri="http://schemas.openxmlformats.org/drawingml/2006/table">
            <a:tbl>
              <a:tblPr firstRow="1" firstCol="1" bandRow="1"/>
              <a:tblGrid>
                <a:gridCol w="500259">
                  <a:extLst>
                    <a:ext uri="{9D8B030D-6E8A-4147-A177-3AD203B41FA5}">
                      <a16:colId xmlns:a16="http://schemas.microsoft.com/office/drawing/2014/main" val="1750205313"/>
                    </a:ext>
                  </a:extLst>
                </a:gridCol>
                <a:gridCol w="2719445">
                  <a:extLst>
                    <a:ext uri="{9D8B030D-6E8A-4147-A177-3AD203B41FA5}">
                      <a16:colId xmlns:a16="http://schemas.microsoft.com/office/drawing/2014/main" val="2451266250"/>
                    </a:ext>
                  </a:extLst>
                </a:gridCol>
                <a:gridCol w="2413890">
                  <a:extLst>
                    <a:ext uri="{9D8B030D-6E8A-4147-A177-3AD203B41FA5}">
                      <a16:colId xmlns:a16="http://schemas.microsoft.com/office/drawing/2014/main" val="1517907453"/>
                    </a:ext>
                  </a:extLst>
                </a:gridCol>
              </a:tblGrid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Nama </a:t>
                      </a: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 </a:t>
                      </a: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64120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Animal Kaisar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62339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Hero </a:t>
                      </a: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Robots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265278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Aikatsu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15401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Oreca</a:t>
                      </a:r>
                      <a:r>
                        <a:rPr lang="id-ID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Battle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691715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Gogo Pony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825296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Toy</a:t>
                      </a:r>
                      <a:r>
                        <a:rPr lang="id-ID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Box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80602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Slam a Winner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54270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Street Basket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69423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WMT 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40843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Asia Grand Prix </a:t>
                      </a: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</a:t>
                      </a: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Fast Beat GT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dan 31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42097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Speed Driver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82753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Chase Gear HO2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526729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Ghost Capture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95674"/>
                  </a:ext>
                </a:extLst>
              </a:tr>
              <a:tr h="2630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Monkey</a:t>
                      </a:r>
                      <a:r>
                        <a:rPr lang="id-ID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Paradise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572" marR="5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3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12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0010A3B-A076-4F4E-B4CF-EB2607C0268B}"/>
              </a:ext>
            </a:extLst>
          </p:cNvPr>
          <p:cNvGrpSpPr/>
          <p:nvPr/>
        </p:nvGrpSpPr>
        <p:grpSpPr>
          <a:xfrm>
            <a:off x="4033762" y="857865"/>
            <a:ext cx="4564137" cy="3657111"/>
            <a:chOff x="6879611" y="2045777"/>
            <a:chExt cx="5308246" cy="24901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345BBC-45C2-4177-8EB0-87EBD8BF9165}"/>
                </a:ext>
              </a:extLst>
            </p:cNvPr>
            <p:cNvSpPr txBox="1"/>
            <p:nvPr/>
          </p:nvSpPr>
          <p:spPr>
            <a:xfrm>
              <a:off x="6879612" y="2799569"/>
              <a:ext cx="3336927" cy="44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1. </a:t>
              </a:r>
              <a:r>
                <a:rPr lang="en-US" sz="3600" i="1" dirty="0">
                  <a:solidFill>
                    <a:srgbClr val="FACDB0"/>
                  </a:solidFill>
                  <a:latin typeface="Tw Cen MT" panose="020B0602020104020603" pitchFamily="34" charset="0"/>
                </a:rPr>
                <a:t>Safety</a:t>
              </a:r>
              <a:endParaRPr lang="en-US" sz="36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73E096-BB55-472B-BC17-90588069DAE9}"/>
                </a:ext>
              </a:extLst>
            </p:cNvPr>
            <p:cNvSpPr txBox="1"/>
            <p:nvPr/>
          </p:nvSpPr>
          <p:spPr>
            <a:xfrm>
              <a:off x="6879612" y="2045777"/>
              <a:ext cx="5143500" cy="817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Pertimbangan</a:t>
              </a:r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Usulan</a:t>
              </a:r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600" i="1" dirty="0">
                  <a:solidFill>
                    <a:srgbClr val="FACDB0"/>
                  </a:solidFill>
                  <a:latin typeface="Tw Cen MT" panose="020B0602020104020603" pitchFamily="34" charset="0"/>
                </a:rPr>
                <a:t>Layout</a:t>
              </a:r>
              <a:endParaRPr lang="en-US" sz="36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22A125-AE2A-4E24-AEC3-D5CE82BD7E65}"/>
                </a:ext>
              </a:extLst>
            </p:cNvPr>
            <p:cNvSpPr txBox="1"/>
            <p:nvPr/>
          </p:nvSpPr>
          <p:spPr>
            <a:xfrm>
              <a:off x="6879612" y="3255724"/>
              <a:ext cx="3336927" cy="440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2. </a:t>
              </a:r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Kemudahan</a:t>
              </a:r>
              <a:endParaRPr lang="en-US" sz="36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7ECD8E-21C0-4877-BBB9-DF7908AD8DA0}"/>
                </a:ext>
              </a:extLst>
            </p:cNvPr>
            <p:cNvSpPr txBox="1"/>
            <p:nvPr/>
          </p:nvSpPr>
          <p:spPr>
            <a:xfrm>
              <a:off x="6879611" y="3718621"/>
              <a:ext cx="5308246" cy="817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3. </a:t>
              </a:r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Estetika</a:t>
              </a:r>
              <a:endParaRPr lang="en-US" sz="36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  <a:p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4. </a:t>
              </a:r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Menarik</a:t>
              </a:r>
              <a:r>
                <a:rPr lang="en-US" sz="3600" dirty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3600" dirty="0" err="1">
                  <a:solidFill>
                    <a:srgbClr val="FACDB0"/>
                  </a:solidFill>
                  <a:latin typeface="Tw Cen MT" panose="020B0602020104020603" pitchFamily="34" charset="0"/>
                </a:rPr>
                <a:t>pelanggan</a:t>
              </a:r>
              <a:endParaRPr lang="en-US" sz="36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982202-8E8C-439A-9006-0451F356DF4C}"/>
              </a:ext>
            </a:extLst>
          </p:cNvPr>
          <p:cNvGrpSpPr/>
          <p:nvPr/>
        </p:nvGrpSpPr>
        <p:grpSpPr>
          <a:xfrm>
            <a:off x="-4925166" y="-10555"/>
            <a:ext cx="8842039" cy="5143500"/>
            <a:chOff x="-9101681" y="-1076615"/>
            <a:chExt cx="8047432" cy="51435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761E50-ACF4-4AEB-91B2-4D1260FF3876}"/>
                </a:ext>
              </a:extLst>
            </p:cNvPr>
            <p:cNvGrpSpPr/>
            <p:nvPr/>
          </p:nvGrpSpPr>
          <p:grpSpPr>
            <a:xfrm>
              <a:off x="-9101681" y="-1076615"/>
              <a:ext cx="8047432" cy="5143500"/>
              <a:chOff x="-10832851" y="-1435487"/>
              <a:chExt cx="10729909" cy="6858000"/>
            </a:xfrm>
            <a:solidFill>
              <a:srgbClr val="006666"/>
            </a:solidFill>
            <a:effectLst>
              <a:outerShdw blurRad="254000" dist="88900" algn="l" rotWithShape="0">
                <a:schemeClr val="tx1">
                  <a:lumMod val="95000"/>
                  <a:lumOff val="5000"/>
                  <a:alpha val="51000"/>
                </a:schemeClr>
              </a:outerShdw>
            </a:effectLst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A82F37-F384-44AF-8D4D-8E5AB51F36CD}"/>
                  </a:ext>
                </a:extLst>
              </p:cNvPr>
              <p:cNvSpPr/>
              <p:nvPr/>
            </p:nvSpPr>
            <p:spPr>
              <a:xfrm>
                <a:off x="-10832851" y="-1435487"/>
                <a:ext cx="984885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4CE4060-9EA1-4A18-9D41-27A4057CDEAD}"/>
                  </a:ext>
                </a:extLst>
              </p:cNvPr>
              <p:cNvGrpSpPr/>
              <p:nvPr/>
            </p:nvGrpSpPr>
            <p:grpSpPr>
              <a:xfrm>
                <a:off x="-984006" y="1516727"/>
                <a:ext cx="881064" cy="954108"/>
                <a:chOff x="1682994" y="2171765"/>
                <a:chExt cx="881064" cy="954108"/>
              </a:xfrm>
              <a:grpFill/>
            </p:grpSpPr>
            <p:sp>
              <p:nvSpPr>
                <p:cNvPr id="2" name="Rectangle: Top Corners Rounded 1">
                  <a:extLst>
                    <a:ext uri="{FF2B5EF4-FFF2-40B4-BE49-F238E27FC236}">
                      <a16:creationId xmlns:a16="http://schemas.microsoft.com/office/drawing/2014/main" id="{C5D1EB51-A0E9-4F9E-8E46-8B3E890D1A18}"/>
                    </a:ext>
                  </a:extLst>
                </p:cNvPr>
                <p:cNvSpPr/>
                <p:nvPr/>
              </p:nvSpPr>
              <p:spPr>
                <a:xfrm rot="5400000">
                  <a:off x="1682646" y="2192898"/>
                  <a:ext cx="881759" cy="881064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E7756F21-0986-45B4-9493-6206B3F28A73}"/>
                    </a:ext>
                  </a:extLst>
                </p:cNvPr>
                <p:cNvSpPr txBox="1"/>
                <p:nvPr/>
              </p:nvSpPr>
              <p:spPr>
                <a:xfrm>
                  <a:off x="1795868" y="2171765"/>
                  <a:ext cx="674369" cy="9541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50" b="1" dirty="0">
                      <a:solidFill>
                        <a:srgbClr val="84AF9B"/>
                      </a:solidFill>
                      <a:latin typeface="DAGGERSQUARE" pitchFamily="50" charset="0"/>
                    </a:rPr>
                    <a:t>1</a:t>
                  </a:r>
                </a:p>
              </p:txBody>
            </p:sp>
          </p:grpSp>
        </p:grpSp>
        <p:sp>
          <p:nvSpPr>
            <p:cNvPr id="154" name="Text Placeholder 2">
              <a:extLst>
                <a:ext uri="{FF2B5EF4-FFF2-40B4-BE49-F238E27FC236}">
                  <a16:creationId xmlns:a16="http://schemas.microsoft.com/office/drawing/2014/main" id="{9977BE2A-9615-4FE2-8A07-CBAABEBCE505}"/>
                </a:ext>
              </a:extLst>
            </p:cNvPr>
            <p:cNvSpPr txBox="1">
              <a:spLocks/>
            </p:cNvSpPr>
            <p:nvPr/>
          </p:nvSpPr>
          <p:spPr>
            <a:xfrm>
              <a:off x="-6761355" y="-982021"/>
              <a:ext cx="4869967" cy="4808346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6200" algn="ctr"/>
              <a:r>
                <a:rPr lang="en-US" sz="2800" i="1" dirty="0">
                  <a:solidFill>
                    <a:schemeClr val="bg1"/>
                  </a:solidFill>
                  <a:latin typeface="PT Serif" panose="020B0604020202020204" charset="0"/>
                </a:rPr>
                <a:t>Safety</a:t>
              </a:r>
            </a:p>
            <a:p>
              <a:pPr marL="76200" algn="ctr"/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 algn="ctr"/>
              <a:r>
                <a:rPr lang="id-ID" sz="2800" i="1" dirty="0" err="1">
                  <a:solidFill>
                    <a:schemeClr val="bg1"/>
                  </a:solidFill>
                  <a:latin typeface="PT Serif" panose="020B0604020202020204" charset="0"/>
                </a:rPr>
                <a:t>Game</a:t>
              </a:r>
              <a:r>
                <a:rPr lang="id-ID" sz="2800" i="1" dirty="0">
                  <a:solidFill>
                    <a:schemeClr val="bg1"/>
                  </a:solidFill>
                  <a:latin typeface="PT Serif" panose="020B0604020202020204" charset="0"/>
                </a:rPr>
                <a:t> sport</a:t>
              </a:r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/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/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 algn="ctr"/>
              <a:r>
                <a:rPr lang="id-ID" sz="2800" i="1" dirty="0" err="1">
                  <a:solidFill>
                    <a:schemeClr val="bg1"/>
                  </a:solidFill>
                  <a:latin typeface="PT Serif" panose="020B0604020202020204" charset="0"/>
                </a:rPr>
                <a:t>Street</a:t>
              </a:r>
              <a:r>
                <a:rPr lang="id-ID" sz="2800" i="1" dirty="0">
                  <a:solidFill>
                    <a:schemeClr val="bg1"/>
                  </a:solidFill>
                  <a:latin typeface="PT Serif" panose="020B0604020202020204" charset="0"/>
                </a:rPr>
                <a:t> Basket </a:t>
              </a:r>
              <a:r>
                <a:rPr lang="id-ID" sz="2800" dirty="0">
                  <a:solidFill>
                    <a:schemeClr val="bg1"/>
                  </a:solidFill>
                  <a:latin typeface="PT Serif" panose="020B0604020202020204" charset="0"/>
                </a:rPr>
                <a:t>(28)</a:t>
              </a:r>
              <a:endParaRPr lang="en-US" sz="2800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 algn="ctr"/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 algn="ctr"/>
              <a:endParaRPr lang="en-US" sz="28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76200"/>
              <a:r>
                <a:rPr lang="en-US" sz="2800" dirty="0">
                  <a:solidFill>
                    <a:schemeClr val="bg1"/>
                  </a:solidFill>
                  <a:latin typeface="PT Serif" panose="020B0604020202020204" charset="0"/>
                </a:rPr>
                <a:t>T</a:t>
              </a:r>
              <a:r>
                <a:rPr lang="id-ID" sz="2800" dirty="0" err="1">
                  <a:solidFill>
                    <a:schemeClr val="bg1"/>
                  </a:solidFill>
                  <a:latin typeface="PT Serif" panose="020B0604020202020204" charset="0"/>
                </a:rPr>
                <a:t>idak</a:t>
              </a:r>
              <a:r>
                <a:rPr lang="id-ID" sz="2800" dirty="0">
                  <a:solidFill>
                    <a:schemeClr val="bg1"/>
                  </a:solidFill>
                  <a:latin typeface="PT Serif" panose="020B0604020202020204" charset="0"/>
                </a:rPr>
                <a:t> dikombinasikan dengan </a:t>
              </a:r>
              <a:r>
                <a:rPr lang="id-ID" sz="2800" i="1" dirty="0" err="1">
                  <a:solidFill>
                    <a:schemeClr val="bg1"/>
                  </a:solidFill>
                  <a:latin typeface="PT Serif" panose="020B0604020202020204" charset="0"/>
                </a:rPr>
                <a:t>game</a:t>
              </a:r>
              <a:r>
                <a:rPr lang="id-ID" sz="2800" i="1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id-ID" sz="2800" dirty="0">
                  <a:solidFill>
                    <a:schemeClr val="bg1"/>
                  </a:solidFill>
                  <a:latin typeface="PT Serif" panose="020B0604020202020204" charset="0"/>
                </a:rPr>
                <a:t>lainnya </a:t>
              </a:r>
              <a:r>
                <a:rPr lang="en-US" sz="2800" dirty="0">
                  <a:solidFill>
                    <a:schemeClr val="bg1"/>
                  </a:solidFill>
                  <a:latin typeface="PT Serif" panose="020B0604020202020204" charset="0"/>
                </a:rPr>
                <a:t>	M</a:t>
              </a:r>
              <a:r>
                <a:rPr lang="id-ID" sz="2800" dirty="0" err="1">
                  <a:solidFill>
                    <a:schemeClr val="bg1"/>
                  </a:solidFill>
                  <a:latin typeface="PT Serif" panose="020B0604020202020204" charset="0"/>
                </a:rPr>
                <a:t>engurangi</a:t>
              </a:r>
              <a:r>
                <a:rPr lang="id-ID" sz="28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id-ID" sz="2800" i="1" dirty="0" err="1">
                  <a:solidFill>
                    <a:schemeClr val="bg1"/>
                  </a:solidFill>
                  <a:latin typeface="PT Serif" panose="020B0604020202020204" charset="0"/>
                </a:rPr>
                <a:t>safety</a:t>
              </a:r>
              <a:r>
                <a:rPr lang="id-ID" sz="2800" i="1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PT Serif" panose="020B0604020202020204" charset="0"/>
                </a:rPr>
                <a:t>(</a:t>
              </a:r>
              <a:r>
                <a:rPr lang="id-ID" sz="2800" dirty="0">
                  <a:solidFill>
                    <a:schemeClr val="bg1"/>
                  </a:solidFill>
                  <a:latin typeface="PT Serif" panose="020B0604020202020204" charset="0"/>
                </a:rPr>
                <a:t>terkena bola</a:t>
              </a:r>
              <a:r>
                <a:rPr lang="en-US" sz="2800" dirty="0">
                  <a:solidFill>
                    <a:schemeClr val="bg1"/>
                  </a:solidFill>
                  <a:latin typeface="PT Serif" panose="020B0604020202020204" charset="0"/>
                </a:rPr>
                <a:t>)</a:t>
              </a:r>
            </a:p>
            <a:p>
              <a:endParaRPr lang="en-US" sz="2800" dirty="0">
                <a:solidFill>
                  <a:schemeClr val="bg1"/>
                </a:solidFill>
                <a:latin typeface="PT Serif" panose="020B0604020202020204" charset="0"/>
              </a:endParaRPr>
            </a:p>
          </p:txBody>
        </p:sp>
        <p:sp>
          <p:nvSpPr>
            <p:cNvPr id="155" name="Arrow: Down 154">
              <a:extLst>
                <a:ext uri="{FF2B5EF4-FFF2-40B4-BE49-F238E27FC236}">
                  <a16:creationId xmlns:a16="http://schemas.microsoft.com/office/drawing/2014/main" id="{A646152D-CFC6-400A-B289-D2F78DF04551}"/>
                </a:ext>
              </a:extLst>
            </p:cNvPr>
            <p:cNvSpPr/>
            <p:nvPr/>
          </p:nvSpPr>
          <p:spPr>
            <a:xfrm>
              <a:off x="-4441268" y="405617"/>
              <a:ext cx="493776" cy="774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row: Down 155">
              <a:extLst>
                <a:ext uri="{FF2B5EF4-FFF2-40B4-BE49-F238E27FC236}">
                  <a16:creationId xmlns:a16="http://schemas.microsoft.com/office/drawing/2014/main" id="{C950438C-1E37-4883-AF11-1BF5C95B68F0}"/>
                </a:ext>
              </a:extLst>
            </p:cNvPr>
            <p:cNvSpPr/>
            <p:nvPr/>
          </p:nvSpPr>
          <p:spPr>
            <a:xfrm>
              <a:off x="-4441268" y="1692891"/>
              <a:ext cx="493776" cy="774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row: Right 156">
              <a:extLst>
                <a:ext uri="{FF2B5EF4-FFF2-40B4-BE49-F238E27FC236}">
                  <a16:creationId xmlns:a16="http://schemas.microsoft.com/office/drawing/2014/main" id="{10E89A1C-7C4C-44A5-8CD5-0A96F5524237}"/>
                </a:ext>
              </a:extLst>
            </p:cNvPr>
            <p:cNvSpPr/>
            <p:nvPr/>
          </p:nvSpPr>
          <p:spPr>
            <a:xfrm>
              <a:off x="-4715588" y="3040596"/>
              <a:ext cx="548640" cy="256032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10FF1-CF8E-423D-B1CB-28764B79464F}"/>
              </a:ext>
            </a:extLst>
          </p:cNvPr>
          <p:cNvGrpSpPr/>
          <p:nvPr/>
        </p:nvGrpSpPr>
        <p:grpSpPr>
          <a:xfrm>
            <a:off x="-5379609" y="10555"/>
            <a:ext cx="8764729" cy="5258074"/>
            <a:chOff x="-5413469" y="-1"/>
            <a:chExt cx="8764729" cy="52580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E706379-5CEF-4C7C-B40F-C84BE52AA4EC}"/>
                </a:ext>
              </a:extLst>
            </p:cNvPr>
            <p:cNvGrpSpPr/>
            <p:nvPr/>
          </p:nvGrpSpPr>
          <p:grpSpPr>
            <a:xfrm>
              <a:off x="-5413469" y="-1"/>
              <a:ext cx="8764729" cy="5258074"/>
              <a:chOff x="-5899725" y="0"/>
              <a:chExt cx="8764729" cy="52580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9F87DD0-B660-4FD3-9876-F10CFF006B32}"/>
                  </a:ext>
                </a:extLst>
              </p:cNvPr>
              <p:cNvGrpSpPr/>
              <p:nvPr/>
            </p:nvGrpSpPr>
            <p:grpSpPr>
              <a:xfrm>
                <a:off x="-5899725" y="0"/>
                <a:ext cx="8764729" cy="5143501"/>
                <a:chOff x="-5219701" y="-77303"/>
                <a:chExt cx="10729914" cy="6858000"/>
              </a:xfrm>
              <a:solidFill>
                <a:srgbClr val="008080"/>
              </a:solidFill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BC0D95A8-67B5-4055-9C4F-3DBEE1C07201}"/>
                    </a:ext>
                  </a:extLst>
                </p:cNvPr>
                <p:cNvGrpSpPr/>
                <p:nvPr/>
              </p:nvGrpSpPr>
              <p:grpSpPr>
                <a:xfrm>
                  <a:off x="4629150" y="2511334"/>
                  <a:ext cx="881063" cy="954108"/>
                  <a:chOff x="8401050" y="3607250"/>
                  <a:chExt cx="881063" cy="954108"/>
                </a:xfrm>
                <a:grpFill/>
              </p:grpSpPr>
              <p:sp>
                <p:nvSpPr>
                  <p:cNvPr id="13" name="Rectangle: Top Corners Rounded 12">
                    <a:extLst>
                      <a:ext uri="{FF2B5EF4-FFF2-40B4-BE49-F238E27FC236}">
                        <a16:creationId xmlns:a16="http://schemas.microsoft.com/office/drawing/2014/main" id="{4398BEEC-1423-4336-B5D8-03839CBA690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00703" y="3628384"/>
                    <a:ext cx="881757" cy="881063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456715B-D0FD-4499-8AFC-ED7C0F550A86}"/>
                      </a:ext>
                    </a:extLst>
                  </p:cNvPr>
                  <p:cNvSpPr txBox="1"/>
                  <p:nvPr/>
                </p:nvSpPr>
                <p:spPr>
                  <a:xfrm>
                    <a:off x="8513922" y="3607250"/>
                    <a:ext cx="674370" cy="95410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50" b="1" dirty="0">
                        <a:solidFill>
                          <a:srgbClr val="C8C7A8"/>
                        </a:solidFill>
                        <a:latin typeface="DAGGERSQUARE" pitchFamily="50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275D813-8D64-4748-8D21-48563217B55D}"/>
                    </a:ext>
                  </a:extLst>
                </p:cNvPr>
                <p:cNvSpPr/>
                <p:nvPr/>
              </p:nvSpPr>
              <p:spPr>
                <a:xfrm>
                  <a:off x="-5219701" y="-77303"/>
                  <a:ext cx="9848850" cy="6858000"/>
                </a:xfrm>
                <a:prstGeom prst="rect">
                  <a:avLst/>
                </a:prstGeom>
                <a:solidFill>
                  <a:srgbClr val="00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9504578-A796-4EC7-8632-98793A2720E5}"/>
                  </a:ext>
                </a:extLst>
              </p:cNvPr>
              <p:cNvSpPr txBox="1"/>
              <p:nvPr/>
            </p:nvSpPr>
            <p:spPr>
              <a:xfrm>
                <a:off x="-2229615" y="1226201"/>
                <a:ext cx="3623914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Kemudahan</a:t>
                </a:r>
                <a:endParaRPr lang="en-US" sz="32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r>
                  <a:rPr lang="en-US" sz="32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Mesin</a:t>
                </a:r>
                <a:r>
                  <a:rPr lang="en-US" sz="32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cek</a:t>
                </a:r>
                <a:r>
                  <a:rPr lang="en-US" sz="32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saldo</a:t>
                </a:r>
                <a:r>
                  <a:rPr lang="en-US" sz="32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di </a:t>
                </a:r>
                <a:r>
                  <a:rPr lang="en-US" sz="32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depan</a:t>
                </a:r>
                <a:r>
                  <a:rPr lang="en-US" sz="32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	</a:t>
                </a:r>
                <a:r>
                  <a:rPr lang="en-US" sz="3200" i="1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Boost your kiosk’s potential</a:t>
                </a:r>
                <a:r>
                  <a:rPr lang="en-US" sz="32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</a:p>
              <a:p>
                <a:endParaRPr lang="en-US" sz="3200" dirty="0">
                  <a:solidFill>
                    <a:schemeClr val="bg1"/>
                  </a:solidFill>
                  <a:latin typeface="PT Serif" panose="020B0604020202020204" charset="0"/>
                </a:endParaRPr>
              </a:p>
              <a:p>
                <a:endParaRPr lang="en-US" sz="3200" i="1" dirty="0">
                  <a:solidFill>
                    <a:schemeClr val="bg1"/>
                  </a:solidFill>
                  <a:latin typeface="PT Serif" panose="020B0604020202020204" charset="0"/>
                </a:endParaRPr>
              </a:p>
            </p:txBody>
          </p:sp>
        </p:grp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AB186C5-D4EE-4DD0-9328-5155769AD221}"/>
                </a:ext>
              </a:extLst>
            </p:cNvPr>
            <p:cNvSpPr/>
            <p:nvPr/>
          </p:nvSpPr>
          <p:spPr>
            <a:xfrm>
              <a:off x="-447496" y="2817980"/>
              <a:ext cx="479170" cy="280013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AEB35-A442-47E0-993E-1FDADB29C14F}"/>
              </a:ext>
            </a:extLst>
          </p:cNvPr>
          <p:cNvGrpSpPr/>
          <p:nvPr/>
        </p:nvGrpSpPr>
        <p:grpSpPr>
          <a:xfrm>
            <a:off x="-5284696" y="10556"/>
            <a:ext cx="8047436" cy="5143500"/>
            <a:chOff x="-5841117" y="-5249599"/>
            <a:chExt cx="8047436" cy="51435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AB1F5F-FC4D-4A86-A9E5-BBEB8A5FDA63}"/>
                </a:ext>
              </a:extLst>
            </p:cNvPr>
            <p:cNvGrpSpPr/>
            <p:nvPr/>
          </p:nvGrpSpPr>
          <p:grpSpPr>
            <a:xfrm>
              <a:off x="-5841117" y="-5249599"/>
              <a:ext cx="8047436" cy="5143500"/>
              <a:chOff x="-6968959" y="-6999459"/>
              <a:chExt cx="10729915" cy="6857998"/>
            </a:xfrm>
            <a:solidFill>
              <a:srgbClr val="339966"/>
            </a:solidFill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E61F369-01B8-42C0-AB81-1CDAED90BB31}"/>
                  </a:ext>
                </a:extLst>
              </p:cNvPr>
              <p:cNvSpPr/>
              <p:nvPr/>
            </p:nvSpPr>
            <p:spPr>
              <a:xfrm>
                <a:off x="-6968959" y="-6999459"/>
                <a:ext cx="9848851" cy="6857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2B5E647-0CEC-423F-B558-37B9E35FDE29}"/>
                  </a:ext>
                </a:extLst>
              </p:cNvPr>
              <p:cNvGrpSpPr/>
              <p:nvPr/>
            </p:nvGrpSpPr>
            <p:grpSpPr>
              <a:xfrm>
                <a:off x="2879892" y="-4949787"/>
                <a:ext cx="881064" cy="954108"/>
                <a:chOff x="7756692" y="-3392206"/>
                <a:chExt cx="881064" cy="954108"/>
              </a:xfrm>
              <a:grpFill/>
            </p:grpSpPr>
            <p:sp>
              <p:nvSpPr>
                <p:cNvPr id="16" name="Rectangle: Top Corners Rounded 15">
                  <a:extLst>
                    <a:ext uri="{FF2B5EF4-FFF2-40B4-BE49-F238E27FC236}">
                      <a16:creationId xmlns:a16="http://schemas.microsoft.com/office/drawing/2014/main" id="{8FBCEB8D-B1DF-412C-A248-C5E7E6FECF6F}"/>
                    </a:ext>
                  </a:extLst>
                </p:cNvPr>
                <p:cNvSpPr/>
                <p:nvPr/>
              </p:nvSpPr>
              <p:spPr>
                <a:xfrm rot="5400000">
                  <a:off x="7756344" y="-3371070"/>
                  <a:ext cx="881759" cy="881064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47BC8A-CC83-433F-B204-2012A7E0FDD3}"/>
                    </a:ext>
                  </a:extLst>
                </p:cNvPr>
                <p:cNvSpPr txBox="1"/>
                <p:nvPr/>
              </p:nvSpPr>
              <p:spPr>
                <a:xfrm>
                  <a:off x="7869564" y="-3392206"/>
                  <a:ext cx="674372" cy="95410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50" b="1" dirty="0">
                      <a:solidFill>
                        <a:srgbClr val="FACDB0"/>
                      </a:solidFill>
                      <a:latin typeface="DAGGERSQUARE" pitchFamily="50" charset="0"/>
                    </a:rPr>
                    <a:t>3</a:t>
                  </a:r>
                </a:p>
              </p:txBody>
            </p:sp>
          </p:grpSp>
        </p:grpSp>
        <p:sp>
          <p:nvSpPr>
            <p:cNvPr id="187" name="Text Placeholder 2">
              <a:extLst>
                <a:ext uri="{FF2B5EF4-FFF2-40B4-BE49-F238E27FC236}">
                  <a16:creationId xmlns:a16="http://schemas.microsoft.com/office/drawing/2014/main" id="{F5F51101-2504-4518-B165-56B1CAFC5801}"/>
                </a:ext>
              </a:extLst>
            </p:cNvPr>
            <p:cNvSpPr txBox="1">
              <a:spLocks/>
            </p:cNvSpPr>
            <p:nvPr/>
          </p:nvSpPr>
          <p:spPr>
            <a:xfrm>
              <a:off x="-4146562" y="-4987928"/>
              <a:ext cx="4966801" cy="4162963"/>
            </a:xfrm>
            <a:prstGeom prst="rect">
              <a:avLst/>
            </a:prstGeom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6200">
                <a:spcBef>
                  <a:spcPts val="600"/>
                </a:spcBef>
                <a:buClr>
                  <a:srgbClr val="EFEFEF"/>
                </a:buClr>
                <a:buSzPts val="2400"/>
              </a:pP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Estetika</a:t>
              </a:r>
              <a:endParaRPr lang="en-US" sz="2400" dirty="0">
                <a:solidFill>
                  <a:schemeClr val="bg1"/>
                </a:solidFill>
                <a:latin typeface="PT Serif" panose="020B0604020202020204" charset="0"/>
                <a:sym typeface="PT Serif"/>
              </a:endParaRPr>
            </a:p>
            <a:p>
              <a:pPr marL="76200">
                <a:spcBef>
                  <a:spcPts val="600"/>
                </a:spcBef>
                <a:buClr>
                  <a:srgbClr val="EFEFEF"/>
                </a:buClr>
                <a:buSzPts val="2400"/>
              </a:pPr>
              <a:endParaRPr lang="en-US" sz="2400" dirty="0">
                <a:solidFill>
                  <a:schemeClr val="bg1"/>
                </a:solidFill>
                <a:latin typeface="PT Serif" panose="020B0604020202020204" charset="0"/>
                <a:sym typeface="PT Serif"/>
              </a:endParaRPr>
            </a:p>
            <a:p>
              <a:pPr marL="45720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Mesin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game </a:t>
              </a:r>
              <a:r>
                <a:rPr lang="id-ID" sz="2400" dirty="0">
                  <a:solidFill>
                    <a:schemeClr val="bg1"/>
                  </a:solidFill>
                  <a:latin typeface="PT Serif" panose="020B0604020202020204" charset="0"/>
                </a:rPr>
                <a:t>≥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166.95 cm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yaitu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rata-rata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tinggi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pria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Indonesia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diletakkan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menempel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di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dinding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(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Tarwaka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et al., 2004)</a:t>
              </a:r>
            </a:p>
            <a:p>
              <a:pPr marL="457200" lvl="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Pilar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ditutupi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dengan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 </a:t>
              </a:r>
              <a:r>
                <a:rPr lang="en-US" sz="2400" i="1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rPr>
                <a:t>game</a:t>
              </a:r>
            </a:p>
            <a:p>
              <a:pPr marL="45720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r>
                <a:rPr lang="en-US" sz="2400" i="1" dirty="0">
                  <a:solidFill>
                    <a:schemeClr val="bg1"/>
                  </a:solidFill>
                  <a:latin typeface="PT Serif" panose="020B0604020202020204" charset="0"/>
                </a:rPr>
                <a:t>Use square footage wisely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yaitu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id-ID" sz="2400" dirty="0">
                  <a:solidFill>
                    <a:schemeClr val="bg1"/>
                  </a:solidFill>
                  <a:latin typeface="PT Serif" panose="020B0604020202020204" charset="0"/>
                </a:rPr>
                <a:t>≥ 90 cm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(</a:t>
              </a:r>
              <a:r>
                <a:rPr lang="id-ID" sz="2400" dirty="0">
                  <a:solidFill>
                    <a:schemeClr val="bg1"/>
                  </a:solidFill>
                </a:rPr>
                <a:t>Top 10 FEC, 2017)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marL="45720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r>
                <a:rPr lang="en-US" sz="2400" i="1" dirty="0">
                  <a:solidFill>
                    <a:schemeClr val="bg1"/>
                  </a:solidFill>
                  <a:latin typeface="PT Serif" panose="020B0604020202020204" charset="0"/>
                </a:rPr>
                <a:t>End caps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yaitu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produk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menghadap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ke</a:t>
              </a:r>
              <a:r>
                <a:rPr lang="en-US" sz="2400" dirty="0">
                  <a:solidFill>
                    <a:schemeClr val="bg1"/>
                  </a:solidFill>
                  <a:latin typeface="PT Serif" panose="020B060402020202020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PT Serif" panose="020B0604020202020204" charset="0"/>
                </a:rPr>
                <a:t>pelanggan</a:t>
              </a:r>
              <a:endParaRPr lang="en-US" sz="2400" i="1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45720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endParaRPr lang="en-US" sz="2400" dirty="0">
                <a:solidFill>
                  <a:schemeClr val="bg1"/>
                </a:solidFill>
                <a:latin typeface="PT Serif" panose="020B0604020202020204" charset="0"/>
              </a:endParaRPr>
            </a:p>
            <a:p>
              <a:pPr marL="457200" lvl="0" indent="-381000">
                <a:spcBef>
                  <a:spcPts val="600"/>
                </a:spcBef>
                <a:buClr>
                  <a:srgbClr val="EFEFEF"/>
                </a:buClr>
                <a:buSzPts val="2400"/>
                <a:buFont typeface="PT Serif"/>
                <a:buChar char="⊸"/>
              </a:pPr>
              <a:endParaRPr lang="en-US" sz="2400" dirty="0">
                <a:solidFill>
                  <a:schemeClr val="bg1"/>
                </a:solidFill>
                <a:latin typeface="PT Serif" panose="020B0604020202020204" charset="0"/>
                <a:sym typeface="PT Serif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7015E3-FD92-4628-9D94-FAD1E28B94B9}"/>
              </a:ext>
            </a:extLst>
          </p:cNvPr>
          <p:cNvGrpSpPr/>
          <p:nvPr/>
        </p:nvGrpSpPr>
        <p:grpSpPr>
          <a:xfrm>
            <a:off x="-6018193" y="-2694"/>
            <a:ext cx="8047438" cy="5143500"/>
            <a:chOff x="-5833963" y="0"/>
            <a:chExt cx="8047438" cy="51435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4CEF4E-489F-46BD-AC62-69C438A90CB0}"/>
                </a:ext>
              </a:extLst>
            </p:cNvPr>
            <p:cNvGrpSpPr/>
            <p:nvPr/>
          </p:nvGrpSpPr>
          <p:grpSpPr>
            <a:xfrm>
              <a:off x="-5833963" y="0"/>
              <a:ext cx="8047438" cy="5143500"/>
              <a:chOff x="-5841119" y="-5270710"/>
              <a:chExt cx="8047438" cy="5143500"/>
            </a:xfrm>
            <a:solidFill>
              <a:schemeClr val="accent3"/>
            </a:solidFill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9221CE7-9786-4806-878E-4B4F3E36277A}"/>
                  </a:ext>
                </a:extLst>
              </p:cNvPr>
              <p:cNvGrpSpPr/>
              <p:nvPr/>
            </p:nvGrpSpPr>
            <p:grpSpPr>
              <a:xfrm>
                <a:off x="-5841119" y="-5270710"/>
                <a:ext cx="8047438" cy="5143500"/>
                <a:chOff x="-6968962" y="-7027607"/>
                <a:chExt cx="10729918" cy="6857998"/>
              </a:xfrm>
              <a:grpFill/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3179D8F-6722-451B-94AD-28AB4A477147}"/>
                    </a:ext>
                  </a:extLst>
                </p:cNvPr>
                <p:cNvSpPr/>
                <p:nvPr/>
              </p:nvSpPr>
              <p:spPr>
                <a:xfrm>
                  <a:off x="-6968962" y="-7027607"/>
                  <a:ext cx="9848852" cy="685799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685A2E2-5FFF-4BB4-9DDD-5D8C00BA0AE6}"/>
                    </a:ext>
                  </a:extLst>
                </p:cNvPr>
                <p:cNvGrpSpPr/>
                <p:nvPr/>
              </p:nvGrpSpPr>
              <p:grpSpPr>
                <a:xfrm>
                  <a:off x="2879892" y="-5510690"/>
                  <a:ext cx="881064" cy="954108"/>
                  <a:chOff x="7756692" y="-3953109"/>
                  <a:chExt cx="881064" cy="954108"/>
                </a:xfrm>
                <a:grpFill/>
              </p:grpSpPr>
              <p:sp>
                <p:nvSpPr>
                  <p:cNvPr id="40" name="Rectangle: Top Corners Rounded 39">
                    <a:extLst>
                      <a:ext uri="{FF2B5EF4-FFF2-40B4-BE49-F238E27FC236}">
                        <a16:creationId xmlns:a16="http://schemas.microsoft.com/office/drawing/2014/main" id="{809048BB-F0C5-4E92-98D0-DEE728975B2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56344" y="-3931974"/>
                    <a:ext cx="881759" cy="881064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74879D6-511B-4261-AF1D-33CB333A1675}"/>
                      </a:ext>
                    </a:extLst>
                  </p:cNvPr>
                  <p:cNvSpPr txBox="1"/>
                  <p:nvPr/>
                </p:nvSpPr>
                <p:spPr>
                  <a:xfrm>
                    <a:off x="7869564" y="-3953109"/>
                    <a:ext cx="674372" cy="954108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50" b="1" dirty="0">
                        <a:solidFill>
                          <a:srgbClr val="FACDB0"/>
                        </a:solidFill>
                        <a:latin typeface="DAGGERSQUARE" pitchFamily="50" charset="0"/>
                      </a:rPr>
                      <a:t>4</a:t>
                    </a:r>
                  </a:p>
                </p:txBody>
              </p:sp>
            </p:grpSp>
          </p:grpSp>
          <p:sp>
            <p:nvSpPr>
              <p:cNvPr id="37" name="Text Placeholder 2">
                <a:extLst>
                  <a:ext uri="{FF2B5EF4-FFF2-40B4-BE49-F238E27FC236}">
                    <a16:creationId xmlns:a16="http://schemas.microsoft.com/office/drawing/2014/main" id="{EB8CB705-8FE3-4D60-B53C-A81E1762D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522880" y="-4402289"/>
                <a:ext cx="5800205" cy="2679832"/>
              </a:xfrm>
              <a:prstGeom prst="rect">
                <a:avLst/>
              </a:prstGeom>
              <a:grpFill/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76200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Menarik</a:t>
                </a:r>
                <a:r>
                  <a:rPr lang="en-US" sz="24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pelanggan</a:t>
                </a: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pPr marL="76200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pPr marL="76200" algn="ctr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Mesin</a:t>
                </a:r>
                <a:r>
                  <a:rPr lang="en-US" sz="24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2400" i="1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game kiddy ride </a:t>
                </a: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diletakkan</a:t>
                </a:r>
                <a:r>
                  <a:rPr lang="en-US" sz="24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di </a:t>
                </a: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depan</a:t>
                </a: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pPr marL="76200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pPr marL="76200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  <a:p>
                <a:pPr marL="76200" algn="ctr">
                  <a:spcBef>
                    <a:spcPts val="600"/>
                  </a:spcBef>
                  <a:buClr>
                    <a:srgbClr val="EFEFEF"/>
                  </a:buClr>
                  <a:buSzPts val="2400"/>
                </a:pP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menarik</a:t>
                </a:r>
                <a:r>
                  <a:rPr lang="en-US" sz="24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pelanggan</a:t>
                </a:r>
                <a:r>
                  <a:rPr lang="en-US" sz="2400" dirty="0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PT Serif" panose="020B0604020202020204" charset="0"/>
                    <a:sym typeface="PT Serif"/>
                  </a:rPr>
                  <a:t>balita</a:t>
                </a:r>
                <a:endParaRPr lang="en-US" sz="2400" i="1" dirty="0">
                  <a:solidFill>
                    <a:schemeClr val="bg1"/>
                  </a:solidFill>
                  <a:latin typeface="PT Serif" panose="020B0604020202020204" charset="0"/>
                </a:endParaRPr>
              </a:p>
              <a:p>
                <a:pPr marL="457200" indent="-381000">
                  <a:spcBef>
                    <a:spcPts val="600"/>
                  </a:spcBef>
                  <a:buClr>
                    <a:srgbClr val="EFEFEF"/>
                  </a:buClr>
                  <a:buSzPts val="2400"/>
                  <a:buFont typeface="PT Serif"/>
                  <a:buChar char="⊸"/>
                </a:pP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</a:endParaRPr>
              </a:p>
              <a:p>
                <a:pPr marL="457200" lvl="0" indent="-381000">
                  <a:spcBef>
                    <a:spcPts val="600"/>
                  </a:spcBef>
                  <a:buClr>
                    <a:srgbClr val="EFEFEF"/>
                  </a:buClr>
                  <a:buSzPts val="2400"/>
                  <a:buFont typeface="PT Serif"/>
                  <a:buChar char="⊸"/>
                </a:pPr>
                <a:endParaRPr lang="en-US" sz="2400" dirty="0">
                  <a:solidFill>
                    <a:schemeClr val="bg1"/>
                  </a:solidFill>
                  <a:latin typeface="PT Serif" panose="020B0604020202020204" charset="0"/>
                  <a:sym typeface="PT Serif"/>
                </a:endParaRPr>
              </a:p>
            </p:txBody>
          </p:sp>
        </p:grp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9BAFD919-27D7-4FF4-8CE3-3D15B24DE5DF}"/>
                </a:ext>
              </a:extLst>
            </p:cNvPr>
            <p:cNvSpPr/>
            <p:nvPr/>
          </p:nvSpPr>
          <p:spPr>
            <a:xfrm>
              <a:off x="-1855207" y="2677363"/>
              <a:ext cx="479170" cy="774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29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3827E-7 L 0.5309 0.0033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54843 0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93827E-7 L 0.56979 -0.0043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1605E-6 L 0.60625 0.0083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47" y="249976"/>
            <a:ext cx="8453631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Penerimaan</a:t>
            </a:r>
            <a:r>
              <a:rPr lang="en-US" sz="3200" i="1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Kecil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490829" y="769557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4097-724F-44FE-85AC-9D0CBCD7A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18" y="845190"/>
            <a:ext cx="7546014" cy="41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1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7" y="187622"/>
            <a:ext cx="8858706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Penerimaan</a:t>
            </a:r>
            <a:r>
              <a:rPr lang="en-US" sz="2800" i="1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Kecil 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9" name="Shape 280">
            <a:extLst>
              <a:ext uri="{FF2B5EF4-FFF2-40B4-BE49-F238E27FC236}">
                <a16:creationId xmlns:a16="http://schemas.microsoft.com/office/drawing/2014/main" id="{E0D8C9F8-DEBF-4582-8B00-48FE4CCECB31}"/>
              </a:ext>
            </a:extLst>
          </p:cNvPr>
          <p:cNvSpPr txBox="1">
            <a:spLocks/>
          </p:cNvSpPr>
          <p:nvPr/>
        </p:nvSpPr>
        <p:spPr>
          <a:xfrm>
            <a:off x="1301408" y="885122"/>
            <a:ext cx="6743724" cy="390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lvl="0"/>
            <a:r>
              <a:rPr lang="id-ID" i="1" dirty="0" err="1"/>
              <a:t>Cross-merchandising</a:t>
            </a:r>
            <a:r>
              <a:rPr lang="en-US" i="1" dirty="0"/>
              <a:t>	  </a:t>
            </a:r>
            <a:r>
              <a:rPr lang="en-US" dirty="0"/>
              <a:t>M</a:t>
            </a:r>
            <a:r>
              <a:rPr lang="id-ID" dirty="0" err="1"/>
              <a:t>esin</a:t>
            </a:r>
            <a:r>
              <a:rPr lang="id-ID" dirty="0"/>
              <a:t> </a:t>
            </a:r>
            <a:r>
              <a:rPr lang="id-ID" i="1" dirty="0" err="1"/>
              <a:t>game</a:t>
            </a:r>
            <a:r>
              <a:rPr lang="id-ID" i="1" dirty="0"/>
              <a:t> </a:t>
            </a:r>
            <a:r>
              <a:rPr lang="en-US" dirty="0" err="1"/>
              <a:t>penerimaan</a:t>
            </a:r>
            <a:r>
              <a:rPr lang="en-US" i="1" dirty="0"/>
              <a:t> </a:t>
            </a:r>
            <a:r>
              <a:rPr lang="en-US" dirty="0" err="1"/>
              <a:t>terkecil</a:t>
            </a:r>
            <a:r>
              <a:rPr lang="id-ID" dirty="0"/>
              <a:t> pertama didekatkan dengan </a:t>
            </a:r>
            <a:r>
              <a:rPr lang="en-US" dirty="0" err="1"/>
              <a:t>penerimaan</a:t>
            </a:r>
            <a:r>
              <a:rPr lang="en-US" i="1" dirty="0"/>
              <a:t> </a:t>
            </a:r>
            <a:r>
              <a:rPr lang="en-US" dirty="0" err="1"/>
              <a:t>terbesar</a:t>
            </a:r>
            <a:r>
              <a:rPr lang="en-US" dirty="0"/>
              <a:t> </a:t>
            </a:r>
            <a:r>
              <a:rPr lang="id-ID" dirty="0"/>
              <a:t>pertama</a:t>
            </a:r>
            <a:r>
              <a:rPr lang="en-US" dirty="0"/>
              <a:t> </a:t>
            </a:r>
            <a:r>
              <a:rPr lang="en-US" dirty="0" err="1"/>
              <a:t>dst</a:t>
            </a:r>
            <a:endParaRPr lang="en-US" dirty="0"/>
          </a:p>
          <a:p>
            <a:pPr lvl="0"/>
            <a:r>
              <a:rPr lang="en-US" i="1" dirty="0"/>
              <a:t>F</a:t>
            </a:r>
            <a:r>
              <a:rPr lang="id-ID" i="1" dirty="0" err="1"/>
              <a:t>ixed</a:t>
            </a:r>
            <a:r>
              <a:rPr lang="id-ID" i="1" dirty="0"/>
              <a:t> </a:t>
            </a:r>
            <a:r>
              <a:rPr lang="id-ID" i="1" dirty="0" err="1"/>
              <a:t>facility</a:t>
            </a:r>
            <a:r>
              <a:rPr lang="id-ID" dirty="0"/>
              <a:t> akan dilewatkan dari urutan </a:t>
            </a:r>
            <a:r>
              <a:rPr lang="en-US" dirty="0" err="1"/>
              <a:t>penataan</a:t>
            </a:r>
            <a:endParaRPr lang="en-US" dirty="0"/>
          </a:p>
          <a:p>
            <a:pPr lvl="0"/>
            <a:r>
              <a:rPr lang="id-ID" dirty="0"/>
              <a:t>Mesin </a:t>
            </a:r>
            <a:r>
              <a:rPr lang="id-ID" i="1" dirty="0" err="1"/>
              <a:t>game</a:t>
            </a:r>
            <a:r>
              <a:rPr lang="id-ID" i="1" dirty="0"/>
              <a:t> </a:t>
            </a:r>
            <a:r>
              <a:rPr lang="id-ID" dirty="0"/>
              <a:t>disebar di seluruh arena sehingga mudah dilihat</a:t>
            </a:r>
            <a:endParaRPr lang="en-US" i="1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DDC4B8-616F-417F-89B1-426E92173462}"/>
              </a:ext>
            </a:extLst>
          </p:cNvPr>
          <p:cNvSpPr/>
          <p:nvPr/>
        </p:nvSpPr>
        <p:spPr>
          <a:xfrm>
            <a:off x="4614140" y="1116717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0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249976"/>
            <a:ext cx="8782049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Penerimaan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Kecil 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7447" y="868170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DC113-42CB-40B9-996A-F308D113A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37060"/>
            <a:ext cx="7510485" cy="41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6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27005"/>
            <a:ext cx="8686799" cy="697500"/>
          </a:xfrm>
        </p:spPr>
        <p:txBody>
          <a:bodyPr/>
          <a:lstStyle/>
          <a:p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i="1" dirty="0"/>
              <a:t>Layout </a:t>
            </a:r>
            <a:r>
              <a:rPr lang="en-US" dirty="0" err="1"/>
              <a:t>Penerimaan</a:t>
            </a:r>
            <a:r>
              <a:rPr lang="en-US" i="1" dirty="0"/>
              <a:t> </a:t>
            </a:r>
            <a:r>
              <a:rPr lang="en-US" dirty="0"/>
              <a:t>Kecil di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i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6E951-D5BE-41F6-9F25-720DC9BD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4" y="799443"/>
            <a:ext cx="7525966" cy="41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916788D-6F30-4CCB-A6D0-F2903C22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83"/>
          <a:stretch>
            <a:fillRect/>
          </a:stretch>
        </p:blipFill>
        <p:spPr>
          <a:xfrm>
            <a:off x="0" y="-12319"/>
            <a:ext cx="5362834" cy="5143501"/>
          </a:xfrm>
          <a:custGeom>
            <a:avLst/>
            <a:gdLst>
              <a:gd name="connsiteX0" fmla="*/ 5362834 w 5362834"/>
              <a:gd name="connsiteY0" fmla="*/ 2571751 h 5143501"/>
              <a:gd name="connsiteX1" fmla="*/ 5362834 w 5362834"/>
              <a:gd name="connsiteY1" fmla="*/ 5143501 h 5143501"/>
              <a:gd name="connsiteX2" fmla="*/ 5353050 w 5362834"/>
              <a:gd name="connsiteY2" fmla="*/ 5143501 h 5143501"/>
              <a:gd name="connsiteX3" fmla="*/ 5353050 w 5362834"/>
              <a:gd name="connsiteY3" fmla="*/ 2757584 h 5143501"/>
              <a:gd name="connsiteX4" fmla="*/ 0 w 5362834"/>
              <a:gd name="connsiteY4" fmla="*/ 2571750 h 5143501"/>
              <a:gd name="connsiteX5" fmla="*/ 9784 w 5362834"/>
              <a:gd name="connsiteY5" fmla="*/ 2757585 h 5143501"/>
              <a:gd name="connsiteX6" fmla="*/ 9784 w 5362834"/>
              <a:gd name="connsiteY6" fmla="*/ 5143500 h 5143501"/>
              <a:gd name="connsiteX7" fmla="*/ 0 w 5362834"/>
              <a:gd name="connsiteY7" fmla="*/ 5143500 h 5143501"/>
              <a:gd name="connsiteX8" fmla="*/ 2681397 w 5362834"/>
              <a:gd name="connsiteY8" fmla="*/ 1 h 5143501"/>
              <a:gd name="connsiteX9" fmla="*/ 2681441 w 5362834"/>
              <a:gd name="connsiteY9" fmla="*/ 1 h 5143501"/>
              <a:gd name="connsiteX10" fmla="*/ 2938659 w 5362834"/>
              <a:gd name="connsiteY10" fmla="*/ 11682 h 5143501"/>
              <a:gd name="connsiteX11" fmla="*/ 5348990 w 5362834"/>
              <a:gd name="connsiteY11" fmla="*/ 2308804 h 5143501"/>
              <a:gd name="connsiteX12" fmla="*/ 5353050 w 5362834"/>
              <a:gd name="connsiteY12" fmla="*/ 2385918 h 5143501"/>
              <a:gd name="connsiteX13" fmla="*/ 5353050 w 5362834"/>
              <a:gd name="connsiteY13" fmla="*/ 1 h 5143501"/>
              <a:gd name="connsiteX14" fmla="*/ 5362834 w 5362834"/>
              <a:gd name="connsiteY14" fmla="*/ 1 h 5143501"/>
              <a:gd name="connsiteX15" fmla="*/ 5362834 w 5362834"/>
              <a:gd name="connsiteY15" fmla="*/ 2571751 h 5143501"/>
              <a:gd name="connsiteX16" fmla="*/ 5353050 w 5362834"/>
              <a:gd name="connsiteY16" fmla="*/ 2385919 h 5143501"/>
              <a:gd name="connsiteX17" fmla="*/ 5353050 w 5362834"/>
              <a:gd name="connsiteY17" fmla="*/ 2757584 h 5143501"/>
              <a:gd name="connsiteX18" fmla="*/ 5348990 w 5362834"/>
              <a:gd name="connsiteY18" fmla="*/ 2834697 h 5143501"/>
              <a:gd name="connsiteX19" fmla="*/ 2681417 w 5362834"/>
              <a:gd name="connsiteY19" fmla="*/ 5143501 h 5143501"/>
              <a:gd name="connsiteX20" fmla="*/ 9784 w 5362834"/>
              <a:gd name="connsiteY20" fmla="*/ 5143501 h 5143501"/>
              <a:gd name="connsiteX21" fmla="*/ 9784 w 5362834"/>
              <a:gd name="connsiteY21" fmla="*/ 5143500 h 5143501"/>
              <a:gd name="connsiteX22" fmla="*/ 2681417 w 5362834"/>
              <a:gd name="connsiteY22" fmla="*/ 5143500 h 5143501"/>
              <a:gd name="connsiteX23" fmla="*/ 13844 w 5362834"/>
              <a:gd name="connsiteY23" fmla="*/ 2834697 h 5143501"/>
              <a:gd name="connsiteX24" fmla="*/ 9784 w 5362834"/>
              <a:gd name="connsiteY24" fmla="*/ 2757585 h 5143501"/>
              <a:gd name="connsiteX25" fmla="*/ 9784 w 5362834"/>
              <a:gd name="connsiteY25" fmla="*/ 2385916 h 5143501"/>
              <a:gd name="connsiteX26" fmla="*/ 13844 w 5362834"/>
              <a:gd name="connsiteY26" fmla="*/ 2308804 h 5143501"/>
              <a:gd name="connsiteX27" fmla="*/ 2407258 w 5362834"/>
              <a:gd name="connsiteY27" fmla="*/ 13278 h 5143501"/>
              <a:gd name="connsiteX28" fmla="*/ 0 w 5362834"/>
              <a:gd name="connsiteY28" fmla="*/ 0 h 5143501"/>
              <a:gd name="connsiteX29" fmla="*/ 2681417 w 5362834"/>
              <a:gd name="connsiteY29" fmla="*/ 0 h 5143501"/>
              <a:gd name="connsiteX30" fmla="*/ 2681397 w 5362834"/>
              <a:gd name="connsiteY30" fmla="*/ 1 h 5143501"/>
              <a:gd name="connsiteX31" fmla="*/ 9784 w 5362834"/>
              <a:gd name="connsiteY31" fmla="*/ 1 h 5143501"/>
              <a:gd name="connsiteX32" fmla="*/ 9784 w 5362834"/>
              <a:gd name="connsiteY32" fmla="*/ 2385916 h 5143501"/>
              <a:gd name="connsiteX33" fmla="*/ 0 w 5362834"/>
              <a:gd name="connsiteY33" fmla="*/ 2571750 h 5143501"/>
              <a:gd name="connsiteX34" fmla="*/ 2681417 w 5362834"/>
              <a:gd name="connsiteY34" fmla="*/ 0 h 5143501"/>
              <a:gd name="connsiteX35" fmla="*/ 5353050 w 5362834"/>
              <a:gd name="connsiteY35" fmla="*/ 0 h 5143501"/>
              <a:gd name="connsiteX36" fmla="*/ 5353050 w 5362834"/>
              <a:gd name="connsiteY36" fmla="*/ 1 h 5143501"/>
              <a:gd name="connsiteX37" fmla="*/ 2681441 w 5362834"/>
              <a:gd name="connsiteY3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362834" h="5143501">
                <a:moveTo>
                  <a:pt x="5362834" y="2571751"/>
                </a:moveTo>
                <a:lnTo>
                  <a:pt x="5362834" y="5143501"/>
                </a:lnTo>
                <a:lnTo>
                  <a:pt x="5353050" y="5143501"/>
                </a:lnTo>
                <a:lnTo>
                  <a:pt x="5353050" y="2757584"/>
                </a:lnTo>
                <a:close/>
                <a:moveTo>
                  <a:pt x="0" y="2571750"/>
                </a:moveTo>
                <a:lnTo>
                  <a:pt x="9784" y="2757585"/>
                </a:lnTo>
                <a:lnTo>
                  <a:pt x="9784" y="5143500"/>
                </a:lnTo>
                <a:lnTo>
                  <a:pt x="0" y="5143500"/>
                </a:lnTo>
                <a:close/>
                <a:moveTo>
                  <a:pt x="2681397" y="1"/>
                </a:moveTo>
                <a:lnTo>
                  <a:pt x="2681441" y="1"/>
                </a:lnTo>
                <a:lnTo>
                  <a:pt x="2938659" y="11682"/>
                </a:lnTo>
                <a:cubicBezTo>
                  <a:pt x="4208580" y="127611"/>
                  <a:pt x="5220256" y="1093035"/>
                  <a:pt x="5348990" y="2308804"/>
                </a:cubicBezTo>
                <a:lnTo>
                  <a:pt x="5353050" y="2385918"/>
                </a:lnTo>
                <a:lnTo>
                  <a:pt x="5353050" y="1"/>
                </a:lnTo>
                <a:lnTo>
                  <a:pt x="5362834" y="1"/>
                </a:lnTo>
                <a:lnTo>
                  <a:pt x="5362834" y="2571751"/>
                </a:lnTo>
                <a:lnTo>
                  <a:pt x="5353050" y="2385919"/>
                </a:lnTo>
                <a:lnTo>
                  <a:pt x="5353050" y="2757584"/>
                </a:lnTo>
                <a:lnTo>
                  <a:pt x="5348990" y="2834697"/>
                </a:lnTo>
                <a:cubicBezTo>
                  <a:pt x="5211674" y="4131518"/>
                  <a:pt x="4069766" y="5143501"/>
                  <a:pt x="2681417" y="5143501"/>
                </a:cubicBezTo>
                <a:lnTo>
                  <a:pt x="9784" y="5143501"/>
                </a:lnTo>
                <a:lnTo>
                  <a:pt x="9784" y="5143500"/>
                </a:lnTo>
                <a:lnTo>
                  <a:pt x="2681417" y="5143500"/>
                </a:lnTo>
                <a:cubicBezTo>
                  <a:pt x="1293068" y="5143500"/>
                  <a:pt x="151160" y="4131517"/>
                  <a:pt x="13844" y="2834697"/>
                </a:cubicBezTo>
                <a:lnTo>
                  <a:pt x="9784" y="2757585"/>
                </a:lnTo>
                <a:lnTo>
                  <a:pt x="9784" y="2385916"/>
                </a:lnTo>
                <a:lnTo>
                  <a:pt x="13844" y="2308804"/>
                </a:lnTo>
                <a:cubicBezTo>
                  <a:pt x="142005" y="1098438"/>
                  <a:pt x="1145278" y="136197"/>
                  <a:pt x="2407258" y="13278"/>
                </a:cubicBezTo>
                <a:close/>
                <a:moveTo>
                  <a:pt x="0" y="0"/>
                </a:moveTo>
                <a:lnTo>
                  <a:pt x="2681417" y="0"/>
                </a:lnTo>
                <a:lnTo>
                  <a:pt x="2681397" y="1"/>
                </a:lnTo>
                <a:lnTo>
                  <a:pt x="9784" y="1"/>
                </a:lnTo>
                <a:lnTo>
                  <a:pt x="9784" y="2385916"/>
                </a:lnTo>
                <a:lnTo>
                  <a:pt x="0" y="2571750"/>
                </a:lnTo>
                <a:close/>
                <a:moveTo>
                  <a:pt x="2681417" y="0"/>
                </a:moveTo>
                <a:lnTo>
                  <a:pt x="5353050" y="0"/>
                </a:lnTo>
                <a:lnTo>
                  <a:pt x="5353050" y="1"/>
                </a:lnTo>
                <a:lnTo>
                  <a:pt x="2681441" y="1"/>
                </a:lnTo>
                <a:close/>
              </a:path>
            </a:pathLst>
          </a:custGeom>
        </p:spPr>
      </p:pic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17780" y="494018"/>
            <a:ext cx="2235485" cy="697500"/>
          </a:xfrm>
          <a:prstGeom prst="rect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/>
              <a:t>Outline</a:t>
            </a:r>
            <a:endParaRPr sz="4000" i="1" dirty="0"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7780" y="1040642"/>
            <a:ext cx="3655719" cy="2011477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>
                <a:solidFill>
                  <a:schemeClr val="tx1"/>
                </a:solidFill>
              </a:rPr>
              <a:t>Latar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Belakang</a:t>
            </a:r>
            <a:endParaRPr lang="en-US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>
                <a:solidFill>
                  <a:schemeClr val="tx1"/>
                </a:solidFill>
              </a:rPr>
              <a:t>Permasalahan</a:t>
            </a:r>
            <a:endParaRPr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Tujuan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Batasan </a:t>
            </a:r>
            <a:r>
              <a:rPr lang="en-US" dirty="0" err="1">
                <a:solidFill>
                  <a:schemeClr val="tx1"/>
                </a:solidFill>
              </a:rPr>
              <a:t>Masalah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20B59-E0E9-49BB-9924-7AE6922D6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99" y="388137"/>
            <a:ext cx="2310714" cy="4743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E457C1-1DAC-4304-A57B-40951EE45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4899">
            <a:off x="6712711" y="-121116"/>
            <a:ext cx="2876968" cy="53610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  <p:sp>
        <p:nvSpPr>
          <p:cNvPr id="9" name="Shape 280">
            <a:extLst>
              <a:ext uri="{FF2B5EF4-FFF2-40B4-BE49-F238E27FC236}">
                <a16:creationId xmlns:a16="http://schemas.microsoft.com/office/drawing/2014/main" id="{E0D8C9F8-DEBF-4582-8B00-48FE4CCECB31}"/>
              </a:ext>
            </a:extLst>
          </p:cNvPr>
          <p:cNvSpPr txBox="1">
            <a:spLocks/>
          </p:cNvSpPr>
          <p:nvPr/>
        </p:nvSpPr>
        <p:spPr>
          <a:xfrm>
            <a:off x="1301408" y="885122"/>
            <a:ext cx="6743724" cy="390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lvl="0"/>
            <a:r>
              <a:rPr lang="id-ID" i="1" dirty="0" err="1"/>
              <a:t>Entrance</a:t>
            </a:r>
            <a:r>
              <a:rPr lang="id-ID" i="1" dirty="0"/>
              <a:t> </a:t>
            </a:r>
            <a:r>
              <a:rPr lang="id-ID" i="1" dirty="0" err="1"/>
              <a:t>sensational</a:t>
            </a:r>
            <a:r>
              <a:rPr lang="id-ID" i="1" dirty="0"/>
              <a:t> </a:t>
            </a:r>
            <a:r>
              <a:rPr lang="en-US" i="1" dirty="0"/>
              <a:t>	  </a:t>
            </a:r>
            <a:r>
              <a:rPr lang="en-US" dirty="0"/>
              <a:t>M</a:t>
            </a:r>
            <a:r>
              <a:rPr lang="id-ID" dirty="0" err="1"/>
              <a:t>esin</a:t>
            </a:r>
            <a:r>
              <a:rPr lang="id-ID" dirty="0"/>
              <a:t> </a:t>
            </a:r>
            <a:r>
              <a:rPr lang="id-ID" i="1" dirty="0" err="1"/>
              <a:t>game</a:t>
            </a:r>
            <a:r>
              <a:rPr lang="id-ID" i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  <a:p>
            <a:pPr lvl="0"/>
            <a:r>
              <a:rPr lang="en-US" i="1" dirty="0"/>
              <a:t>F</a:t>
            </a:r>
            <a:r>
              <a:rPr lang="id-ID" i="1" dirty="0" err="1"/>
              <a:t>ixed</a:t>
            </a:r>
            <a:r>
              <a:rPr lang="id-ID" i="1" dirty="0"/>
              <a:t> </a:t>
            </a:r>
            <a:r>
              <a:rPr lang="id-ID" i="1" dirty="0" err="1"/>
              <a:t>facility</a:t>
            </a:r>
            <a:r>
              <a:rPr lang="id-ID" dirty="0"/>
              <a:t> akan dilewatkan dari urutan </a:t>
            </a:r>
            <a:r>
              <a:rPr lang="en-US" dirty="0" err="1"/>
              <a:t>penataan</a:t>
            </a:r>
            <a:endParaRPr lang="en-US" dirty="0"/>
          </a:p>
          <a:p>
            <a:pPr lvl="0"/>
            <a:r>
              <a:rPr lang="en-US" dirty="0"/>
              <a:t>Promo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≥ </a:t>
            </a:r>
            <a:r>
              <a:rPr lang="en-US" dirty="0" err="1"/>
              <a:t>Rp</a:t>
            </a:r>
            <a:r>
              <a:rPr lang="en-US" dirty="0"/>
              <a:t> 50.000,00 gratis 3 </a:t>
            </a:r>
            <a:r>
              <a:rPr lang="en-US" i="1" dirty="0"/>
              <a:t>game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DDC4B8-616F-417F-89B1-426E92173462}"/>
              </a:ext>
            </a:extLst>
          </p:cNvPr>
          <p:cNvSpPr/>
          <p:nvPr/>
        </p:nvSpPr>
        <p:spPr>
          <a:xfrm>
            <a:off x="4614140" y="1116717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1ED6B9-FACF-467B-87A4-9F8C4680F463}"/>
              </a:ext>
            </a:extLst>
          </p:cNvPr>
          <p:cNvSpPr txBox="1">
            <a:spLocks/>
          </p:cNvSpPr>
          <p:nvPr/>
        </p:nvSpPr>
        <p:spPr>
          <a:xfrm>
            <a:off x="160638" y="0"/>
            <a:ext cx="9242854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200" dirty="0" err="1"/>
              <a:t>Usulan</a:t>
            </a:r>
            <a:r>
              <a:rPr lang="en-US" sz="2200" dirty="0"/>
              <a:t> </a:t>
            </a:r>
            <a:r>
              <a:rPr lang="en-US" sz="2200" i="1" dirty="0"/>
              <a:t>Layout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/>
              <a:t>Kecil di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Strategis</a:t>
            </a:r>
            <a:r>
              <a:rPr lang="en-US" sz="2200" dirty="0"/>
              <a:t> (</a:t>
            </a:r>
            <a:r>
              <a:rPr lang="en-US" sz="2200" i="1" dirty="0"/>
              <a:t>cont.</a:t>
            </a:r>
            <a:r>
              <a:rPr lang="en-US" sz="2200" dirty="0"/>
              <a:t>)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2659749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91E877-7633-480C-9177-487FB8CFAA8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02243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200" dirty="0" err="1"/>
              <a:t>Usulan</a:t>
            </a:r>
            <a:r>
              <a:rPr lang="en-US" sz="2200" dirty="0"/>
              <a:t> </a:t>
            </a:r>
            <a:r>
              <a:rPr lang="en-US" sz="2200" i="1" dirty="0"/>
              <a:t>Layout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/>
              <a:t>Kecil di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Strategis</a:t>
            </a:r>
            <a:r>
              <a:rPr lang="en-US" sz="2200" dirty="0"/>
              <a:t> (</a:t>
            </a:r>
            <a:r>
              <a:rPr lang="en-US" sz="2200" i="1" dirty="0"/>
              <a:t>cont.</a:t>
            </a:r>
            <a:r>
              <a:rPr lang="en-US" sz="2200" dirty="0"/>
              <a:t>)</a:t>
            </a:r>
            <a:endParaRPr lang="en-US" sz="22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1134CA-E16E-470B-A99D-0FD7654D9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63861"/>
              </p:ext>
            </p:extLst>
          </p:nvPr>
        </p:nvGraphicFramePr>
        <p:xfrm>
          <a:off x="1554272" y="696500"/>
          <a:ext cx="6695856" cy="4364118"/>
        </p:xfrm>
        <a:graphic>
          <a:graphicData uri="http://schemas.openxmlformats.org/drawingml/2006/table">
            <a:tbl>
              <a:tblPr firstRow="1" firstCol="1" bandRow="1">
                <a:tableStyleId>{FAE28448-98DB-4A00-8651-A50B8BBC5981}</a:tableStyleId>
              </a:tblPr>
              <a:tblGrid>
                <a:gridCol w="1417012">
                  <a:extLst>
                    <a:ext uri="{9D8B030D-6E8A-4147-A177-3AD203B41FA5}">
                      <a16:colId xmlns:a16="http://schemas.microsoft.com/office/drawing/2014/main" val="3815688011"/>
                    </a:ext>
                  </a:extLst>
                </a:gridCol>
                <a:gridCol w="704336">
                  <a:extLst>
                    <a:ext uri="{9D8B030D-6E8A-4147-A177-3AD203B41FA5}">
                      <a16:colId xmlns:a16="http://schemas.microsoft.com/office/drawing/2014/main" val="1954493113"/>
                    </a:ext>
                  </a:extLst>
                </a:gridCol>
                <a:gridCol w="1051662">
                  <a:extLst>
                    <a:ext uri="{9D8B030D-6E8A-4147-A177-3AD203B41FA5}">
                      <a16:colId xmlns:a16="http://schemas.microsoft.com/office/drawing/2014/main" val="155138582"/>
                    </a:ext>
                  </a:extLst>
                </a:gridCol>
                <a:gridCol w="1078233">
                  <a:extLst>
                    <a:ext uri="{9D8B030D-6E8A-4147-A177-3AD203B41FA5}">
                      <a16:colId xmlns:a16="http://schemas.microsoft.com/office/drawing/2014/main" val="416503241"/>
                    </a:ext>
                  </a:extLst>
                </a:gridCol>
                <a:gridCol w="1633403">
                  <a:extLst>
                    <a:ext uri="{9D8B030D-6E8A-4147-A177-3AD203B41FA5}">
                      <a16:colId xmlns:a16="http://schemas.microsoft.com/office/drawing/2014/main" val="2100958883"/>
                    </a:ext>
                  </a:extLst>
                </a:gridCol>
                <a:gridCol w="811210">
                  <a:extLst>
                    <a:ext uri="{9D8B030D-6E8A-4147-A177-3AD203B41FA5}">
                      <a16:colId xmlns:a16="http://schemas.microsoft.com/office/drawing/2014/main" val="3776535272"/>
                    </a:ext>
                  </a:extLst>
                </a:gridCol>
              </a:tblGrid>
              <a:tr h="409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 Mesin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13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300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3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Persentase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Persentase Kumulatif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98822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Pump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Fiesta 2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0,004300076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0,954166425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193815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Kaisar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0,003995003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0,958161427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58795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 to School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0,003813412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0,961974839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50064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Aikatsu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0,003631821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0,965606659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944955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Karousel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0,003050729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0,968657389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45925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 Slam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0,003050729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0,971708118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38682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Frog n Ball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0,002905456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0,974613574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52184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0,002905456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0,977519031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10206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 Lagoon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0,002614911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0,980133942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061388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Crisis 3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0,002614911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0,982748852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98168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Speed Rider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0,002469638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0,98521849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93047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Truck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0,002360683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0,987579174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53139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Airline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0,001743274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0,989322448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04491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Drum Mania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0,001743274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0,991065721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82845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Lucky Present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0,001743274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0,992808995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504867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Drum Live Station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0,001452728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0,994261724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2759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 Paradise</a:t>
                      </a:r>
                      <a:endParaRPr lang="en-US" sz="14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0,001307455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0,995569179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51148"/>
                  </a:ext>
                </a:extLst>
              </a:tr>
              <a:tr h="208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EZ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Touch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0,001089546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0,996658725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4" marR="883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583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D251EF-5C99-4EED-A008-C2319E48A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95251"/>
              </p:ext>
            </p:extLst>
          </p:nvPr>
        </p:nvGraphicFramePr>
        <p:xfrm>
          <a:off x="1554272" y="696500"/>
          <a:ext cx="6695856" cy="4434962"/>
        </p:xfrm>
        <a:graphic>
          <a:graphicData uri="http://schemas.openxmlformats.org/drawingml/2006/table">
            <a:tbl>
              <a:tblPr firstRow="1" firstCol="1" bandRow="1">
                <a:tableStyleId>{FAE28448-98DB-4A00-8651-A50B8BBC5981}</a:tableStyleId>
              </a:tblPr>
              <a:tblGrid>
                <a:gridCol w="1404656">
                  <a:extLst>
                    <a:ext uri="{9D8B030D-6E8A-4147-A177-3AD203B41FA5}">
                      <a16:colId xmlns:a16="http://schemas.microsoft.com/office/drawing/2014/main" val="2915806758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val="3837109554"/>
                    </a:ext>
                  </a:extLst>
                </a:gridCol>
                <a:gridCol w="1051662">
                  <a:extLst>
                    <a:ext uri="{9D8B030D-6E8A-4147-A177-3AD203B41FA5}">
                      <a16:colId xmlns:a16="http://schemas.microsoft.com/office/drawing/2014/main" val="4099230922"/>
                    </a:ext>
                  </a:extLst>
                </a:gridCol>
                <a:gridCol w="1078233">
                  <a:extLst>
                    <a:ext uri="{9D8B030D-6E8A-4147-A177-3AD203B41FA5}">
                      <a16:colId xmlns:a16="http://schemas.microsoft.com/office/drawing/2014/main" val="1861846807"/>
                    </a:ext>
                  </a:extLst>
                </a:gridCol>
                <a:gridCol w="1633404">
                  <a:extLst>
                    <a:ext uri="{9D8B030D-6E8A-4147-A177-3AD203B41FA5}">
                      <a16:colId xmlns:a16="http://schemas.microsoft.com/office/drawing/2014/main" val="3565315009"/>
                    </a:ext>
                  </a:extLst>
                </a:gridCol>
                <a:gridCol w="811209">
                  <a:extLst>
                    <a:ext uri="{9D8B030D-6E8A-4147-A177-3AD203B41FA5}">
                      <a16:colId xmlns:a16="http://schemas.microsoft.com/office/drawing/2014/main" val="2871163187"/>
                    </a:ext>
                  </a:extLst>
                </a:gridCol>
              </a:tblGrid>
              <a:tr h="421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 Mesin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Nomor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Penerimaan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</a:t>
                      </a:r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Persentase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Persentase Kumulatif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89987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Mini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Jingle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0,001089546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0,997748271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77694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Miracle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0,000726364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0,998474635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487388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Lucky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Boat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0,000726364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0,999200999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89056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 Police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0,000435818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0,999636818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13919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Monkey Paradise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0,000363182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65150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Running Doggy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17849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Ghost Capture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59261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Naughty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Boy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 C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39932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Fright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Night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63202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87242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Robolete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09599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Tower Candy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140222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Truck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5124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 Grand Prix</a:t>
                      </a:r>
                      <a:endParaRPr lang="en-US" sz="1500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39389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Beat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GT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42567"/>
                  </a:ext>
                </a:extLst>
              </a:tr>
              <a:tr h="250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Paradise </a:t>
                      </a: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Lost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3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id-ID" sz="13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5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464" marR="9246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23913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0E1011E-2841-4297-B704-A933CD20B250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744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B747DD-8FE9-4B47-942E-566FDE343C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02243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2200" dirty="0" err="1"/>
              <a:t>Usulan</a:t>
            </a:r>
            <a:r>
              <a:rPr lang="en-US" sz="2200" dirty="0"/>
              <a:t> </a:t>
            </a:r>
            <a:r>
              <a:rPr lang="en-US" sz="2200" i="1" dirty="0"/>
              <a:t>Layout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/>
              <a:t>Kecil di </a:t>
            </a:r>
            <a:r>
              <a:rPr lang="en-US" sz="2200" dirty="0" err="1"/>
              <a:t>Posisi</a:t>
            </a:r>
            <a:r>
              <a:rPr lang="en-US" sz="2200" dirty="0"/>
              <a:t> </a:t>
            </a:r>
            <a:r>
              <a:rPr lang="en-US" sz="2200" dirty="0" err="1"/>
              <a:t>Strategis</a:t>
            </a:r>
            <a:r>
              <a:rPr lang="en-US" sz="2200" dirty="0"/>
              <a:t> (</a:t>
            </a:r>
            <a:r>
              <a:rPr lang="en-US" sz="2200" i="1" dirty="0"/>
              <a:t>cont.</a:t>
            </a:r>
            <a:r>
              <a:rPr lang="en-US" sz="2200" dirty="0"/>
              <a:t>)</a:t>
            </a:r>
            <a:endParaRPr lang="en-US" sz="22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31A3F-F809-49E4-BB69-9A695870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4" y="799442"/>
            <a:ext cx="7580129" cy="42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0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249976"/>
            <a:ext cx="8686799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i="1" dirty="0"/>
              <a:t>Game</a:t>
            </a:r>
            <a:endParaRPr lang="en-US" sz="3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01C05-F2BD-4890-9F0B-13B3B7F9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10" y="799443"/>
            <a:ext cx="7568565" cy="422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6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i="1" dirty="0"/>
              <a:t>Game </a:t>
            </a:r>
            <a:r>
              <a:rPr lang="en-US" sz="3200" dirty="0"/>
              <a:t>(</a:t>
            </a:r>
            <a:r>
              <a:rPr lang="en-US" sz="3200" i="1" dirty="0"/>
              <a:t>cont.</a:t>
            </a:r>
            <a:r>
              <a:rPr lang="en-US" sz="32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</a:p>
        </p:txBody>
      </p:sp>
      <p:sp>
        <p:nvSpPr>
          <p:cNvPr id="9" name="Shape 280">
            <a:extLst>
              <a:ext uri="{FF2B5EF4-FFF2-40B4-BE49-F238E27FC236}">
                <a16:creationId xmlns:a16="http://schemas.microsoft.com/office/drawing/2014/main" id="{E0D8C9F8-DEBF-4582-8B00-48FE4CCECB31}"/>
              </a:ext>
            </a:extLst>
          </p:cNvPr>
          <p:cNvSpPr txBox="1">
            <a:spLocks/>
          </p:cNvSpPr>
          <p:nvPr/>
        </p:nvSpPr>
        <p:spPr>
          <a:xfrm>
            <a:off x="1214254" y="527466"/>
            <a:ext cx="6369392" cy="416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lvl="0"/>
            <a:r>
              <a:rPr lang="id-ID" i="1" dirty="0" err="1"/>
              <a:t>Free</a:t>
            </a:r>
            <a:r>
              <a:rPr lang="id-ID" i="1" dirty="0"/>
              <a:t> </a:t>
            </a:r>
            <a:r>
              <a:rPr lang="id-ID" i="1" dirty="0" err="1"/>
              <a:t>form</a:t>
            </a:r>
            <a:r>
              <a:rPr lang="id-ID" i="1" dirty="0"/>
              <a:t> </a:t>
            </a:r>
            <a:r>
              <a:rPr lang="id-ID" i="1" dirty="0" err="1"/>
              <a:t>layou</a:t>
            </a:r>
            <a:r>
              <a:rPr lang="en-US" i="1" dirty="0"/>
              <a:t>t          </a:t>
            </a:r>
            <a:r>
              <a:rPr lang="en-US" dirty="0"/>
              <a:t>M</a:t>
            </a:r>
            <a:r>
              <a:rPr lang="id-ID" dirty="0" err="1"/>
              <a:t>esin</a:t>
            </a:r>
            <a:r>
              <a:rPr lang="id-ID" dirty="0"/>
              <a:t> </a:t>
            </a:r>
            <a:r>
              <a:rPr lang="id-ID" i="1" dirty="0" err="1"/>
              <a:t>game</a:t>
            </a:r>
            <a:r>
              <a:rPr lang="id-ID" i="1" dirty="0"/>
              <a:t> </a:t>
            </a:r>
            <a:r>
              <a:rPr lang="id-ID" dirty="0"/>
              <a:t>dikelompokkan dalam kategorinya masing-masing</a:t>
            </a:r>
            <a:endParaRPr lang="en-US" dirty="0"/>
          </a:p>
          <a:p>
            <a:pPr lvl="0"/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i="1" dirty="0"/>
              <a:t>game </a:t>
            </a:r>
            <a:r>
              <a:rPr lang="en-US" dirty="0" err="1"/>
              <a:t>diurutkan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support </a:t>
            </a:r>
            <a:r>
              <a:rPr lang="en-US" dirty="0"/>
              <a:t>paling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kategori</a:t>
            </a:r>
            <a:endParaRPr lang="en-US" dirty="0"/>
          </a:p>
          <a:p>
            <a:pPr lvl="0"/>
            <a:r>
              <a:rPr lang="id-ID" i="1" dirty="0" err="1"/>
              <a:t>Entrance</a:t>
            </a:r>
            <a:r>
              <a:rPr lang="id-ID" i="1" dirty="0"/>
              <a:t> </a:t>
            </a:r>
            <a:r>
              <a:rPr lang="id-ID" i="1" dirty="0" err="1"/>
              <a:t>sensational</a:t>
            </a:r>
            <a:r>
              <a:rPr lang="en-US" i="1" dirty="0"/>
              <a:t>	   </a:t>
            </a:r>
            <a:r>
              <a:rPr lang="en-US" dirty="0"/>
              <a:t>M</a:t>
            </a:r>
            <a:r>
              <a:rPr lang="id-ID" dirty="0" err="1"/>
              <a:t>enarik</a:t>
            </a:r>
            <a:r>
              <a:rPr lang="id-ID" dirty="0"/>
              <a:t> seperti </a:t>
            </a:r>
            <a:r>
              <a:rPr lang="id-ID" i="1" dirty="0" err="1"/>
              <a:t>dance</a:t>
            </a:r>
            <a:r>
              <a:rPr lang="id-ID" i="1" dirty="0"/>
              <a:t> </a:t>
            </a:r>
            <a:r>
              <a:rPr lang="id-ID" dirty="0"/>
              <a:t>dan</a:t>
            </a:r>
            <a:r>
              <a:rPr lang="id-ID" i="1" dirty="0"/>
              <a:t> drum </a:t>
            </a:r>
            <a:r>
              <a:rPr lang="id-ID" dirty="0"/>
              <a:t>diletakkan di depan</a:t>
            </a:r>
            <a:endParaRPr lang="en-US" dirty="0"/>
          </a:p>
          <a:p>
            <a:pPr lvl="0"/>
            <a:r>
              <a:rPr lang="id-ID" i="1" dirty="0" err="1"/>
              <a:t>Put</a:t>
            </a:r>
            <a:r>
              <a:rPr lang="id-ID" i="1" dirty="0"/>
              <a:t> </a:t>
            </a:r>
            <a:r>
              <a:rPr lang="id-ID" i="1" dirty="0" err="1"/>
              <a:t>some</a:t>
            </a:r>
            <a:r>
              <a:rPr lang="id-ID" i="1" dirty="0"/>
              <a:t> </a:t>
            </a:r>
            <a:r>
              <a:rPr lang="id-ID" i="1" dirty="0" err="1"/>
              <a:t>thought</a:t>
            </a:r>
            <a:r>
              <a:rPr lang="id-ID" i="1" dirty="0"/>
              <a:t> </a:t>
            </a:r>
            <a:r>
              <a:rPr lang="id-ID" i="1" dirty="0" err="1"/>
              <a:t>into</a:t>
            </a:r>
            <a:r>
              <a:rPr lang="id-ID" i="1" dirty="0"/>
              <a:t> </a:t>
            </a:r>
            <a:r>
              <a:rPr lang="id-ID" i="1" dirty="0" err="1"/>
              <a:t>the</a:t>
            </a:r>
            <a:r>
              <a:rPr lang="id-ID" i="1" dirty="0"/>
              <a:t> </a:t>
            </a:r>
            <a:r>
              <a:rPr lang="id-ID" i="1" dirty="0" err="1"/>
              <a:t>ambience</a:t>
            </a:r>
            <a:r>
              <a:rPr lang="en-US" i="1" dirty="0"/>
              <a:t>	   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kebisingan</a:t>
            </a:r>
            <a:r>
              <a:rPr lang="en-US" dirty="0"/>
              <a:t>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terjaga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DDC4B8-616F-417F-89B1-426E92173462}"/>
              </a:ext>
            </a:extLst>
          </p:cNvPr>
          <p:cNvSpPr/>
          <p:nvPr/>
        </p:nvSpPr>
        <p:spPr>
          <a:xfrm>
            <a:off x="3971899" y="737916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F8B883-6786-45C3-B511-8B4617CD230F}"/>
              </a:ext>
            </a:extLst>
          </p:cNvPr>
          <p:cNvSpPr/>
          <p:nvPr/>
        </p:nvSpPr>
        <p:spPr>
          <a:xfrm>
            <a:off x="4572000" y="3062018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B3BCE78-93F2-403E-A919-505316001CE1}"/>
              </a:ext>
            </a:extLst>
          </p:cNvPr>
          <p:cNvSpPr/>
          <p:nvPr/>
        </p:nvSpPr>
        <p:spPr>
          <a:xfrm>
            <a:off x="6448745" y="3893311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6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i="1" dirty="0"/>
              <a:t>Game </a:t>
            </a:r>
            <a:r>
              <a:rPr lang="en-US" sz="3200" dirty="0"/>
              <a:t>(</a:t>
            </a:r>
            <a:r>
              <a:rPr lang="en-US" sz="3200" i="1" dirty="0"/>
              <a:t>cont.</a:t>
            </a:r>
            <a:r>
              <a:rPr lang="en-US" sz="32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D6E72-B643-425A-A613-9655A3F652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24507" y="721089"/>
            <a:ext cx="4494986" cy="42831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8DCDF5-9EDD-4765-B5F8-12B08142B6B5}"/>
              </a:ext>
            </a:extLst>
          </p:cNvPr>
          <p:cNvSpPr/>
          <p:nvPr/>
        </p:nvSpPr>
        <p:spPr>
          <a:xfrm>
            <a:off x="439490" y="2144516"/>
            <a:ext cx="1556007" cy="15560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1610565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2743"/>
            <a:ext cx="8686799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i="1" dirty="0"/>
              <a:t>Game </a:t>
            </a:r>
            <a:r>
              <a:rPr lang="en-US" sz="2800" dirty="0"/>
              <a:t>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9686E-41D3-4DD5-BDC9-97AE4E73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4" y="628784"/>
            <a:ext cx="7493284" cy="4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1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i="1" dirty="0"/>
              <a:t>Game </a:t>
            </a:r>
            <a:r>
              <a:rPr lang="en-US" sz="3200" dirty="0"/>
              <a:t>(</a:t>
            </a:r>
            <a:r>
              <a:rPr lang="en-US" sz="3200" i="1" dirty="0"/>
              <a:t>cont.</a:t>
            </a:r>
            <a:r>
              <a:rPr lang="en-US" sz="32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56104-2370-4BE0-88BD-1BE80FD6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07" y="724435"/>
            <a:ext cx="7888986" cy="436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6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3200" dirty="0" err="1"/>
              <a:t>Usulan</a:t>
            </a:r>
            <a:r>
              <a:rPr lang="en-US" sz="3200" dirty="0"/>
              <a:t> </a:t>
            </a:r>
            <a:r>
              <a:rPr lang="en-US" sz="3200" i="1" dirty="0"/>
              <a:t>Layout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i="1" dirty="0"/>
              <a:t>Game </a:t>
            </a:r>
            <a:r>
              <a:rPr lang="en-US" sz="3200" dirty="0"/>
              <a:t>(</a:t>
            </a:r>
            <a:r>
              <a:rPr lang="en-US" sz="3200" i="1" dirty="0"/>
              <a:t>cont.</a:t>
            </a:r>
            <a:r>
              <a:rPr lang="en-US" sz="32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658FA-2D48-44BC-B5FA-C0BAAA1B3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8" y="611938"/>
            <a:ext cx="8067103" cy="44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3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endParaRPr lang="en-US" sz="2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FDF4D8-610A-4457-BEED-7B039C0ADF1E}"/>
              </a:ext>
            </a:extLst>
          </p:cNvPr>
          <p:cNvSpPr/>
          <p:nvPr/>
        </p:nvSpPr>
        <p:spPr>
          <a:xfrm>
            <a:off x="-514676" y="712945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sp>
        <p:nvSpPr>
          <p:cNvPr id="9" name="Shape 280">
            <a:extLst>
              <a:ext uri="{FF2B5EF4-FFF2-40B4-BE49-F238E27FC236}">
                <a16:creationId xmlns:a16="http://schemas.microsoft.com/office/drawing/2014/main" id="{E0D8C9F8-DEBF-4582-8B00-48FE4CCECB31}"/>
              </a:ext>
            </a:extLst>
          </p:cNvPr>
          <p:cNvSpPr txBox="1">
            <a:spLocks/>
          </p:cNvSpPr>
          <p:nvPr/>
        </p:nvSpPr>
        <p:spPr>
          <a:xfrm>
            <a:off x="1301408" y="664171"/>
            <a:ext cx="7257376" cy="442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⊸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▫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⋅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●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○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PT Serif"/>
              <a:buChar char="■"/>
              <a:defRPr sz="2400" b="0" i="0" u="none" strike="noStrike" cap="none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lvl="0"/>
            <a:r>
              <a:rPr lang="id-ID" sz="2200" dirty="0"/>
              <a:t>Kategori </a:t>
            </a:r>
            <a:r>
              <a:rPr lang="id-ID" sz="2200" i="1" dirty="0" err="1"/>
              <a:t>game</a:t>
            </a:r>
            <a:r>
              <a:rPr lang="id-ID" sz="2200" i="1" dirty="0"/>
              <a:t> </a:t>
            </a:r>
            <a:r>
              <a:rPr lang="id-ID" sz="2200" dirty="0"/>
              <a:t>diurutkan berdasarkan hasil MBA</a:t>
            </a:r>
            <a:endParaRPr lang="en-US" sz="2200" dirty="0"/>
          </a:p>
          <a:p>
            <a:pPr lvl="0"/>
            <a:r>
              <a:rPr lang="id-ID" sz="2200" i="1" dirty="0" err="1"/>
              <a:t>Free</a:t>
            </a:r>
            <a:r>
              <a:rPr lang="id-ID" sz="2200" i="1" dirty="0"/>
              <a:t> </a:t>
            </a:r>
            <a:r>
              <a:rPr lang="id-ID" sz="2200" i="1" dirty="0" err="1"/>
              <a:t>form</a:t>
            </a:r>
            <a:r>
              <a:rPr lang="id-ID" sz="2200" i="1" dirty="0"/>
              <a:t> </a:t>
            </a:r>
            <a:r>
              <a:rPr lang="id-ID" sz="2200" i="1" dirty="0" err="1"/>
              <a:t>layout</a:t>
            </a:r>
            <a:r>
              <a:rPr lang="en-US" sz="2200" i="1" dirty="0"/>
              <a:t>	    </a:t>
            </a:r>
            <a:r>
              <a:rPr lang="en-US" sz="2200" dirty="0"/>
              <a:t>D</a:t>
            </a:r>
            <a:r>
              <a:rPr lang="id-ID" sz="2200" dirty="0" err="1"/>
              <a:t>ikelompokkan</a:t>
            </a:r>
            <a:r>
              <a:rPr lang="id-ID" sz="2200" dirty="0"/>
              <a:t> dan diurutkan dari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 err="1"/>
              <a:t>terbesar</a:t>
            </a:r>
            <a:r>
              <a:rPr lang="id-ID" sz="2200" dirty="0"/>
              <a:t> ke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 err="1"/>
              <a:t>terkecil</a:t>
            </a:r>
            <a:r>
              <a:rPr lang="en-US" sz="2200" dirty="0"/>
              <a:t> </a:t>
            </a:r>
            <a:r>
              <a:rPr lang="id-ID" sz="2200" dirty="0"/>
              <a:t>dalam kategorinya masing-masing</a:t>
            </a:r>
            <a:endParaRPr lang="en-US" sz="2200" dirty="0"/>
          </a:p>
          <a:p>
            <a:pPr lvl="0"/>
            <a:r>
              <a:rPr lang="id-ID" sz="2200" dirty="0"/>
              <a:t>Mesin </a:t>
            </a:r>
            <a:r>
              <a:rPr lang="id-ID" sz="2200" i="1" dirty="0" err="1"/>
              <a:t>game</a:t>
            </a:r>
            <a:r>
              <a:rPr lang="id-ID" sz="2200" i="1" dirty="0"/>
              <a:t> </a:t>
            </a:r>
            <a:r>
              <a:rPr lang="id-ID" sz="2200" dirty="0"/>
              <a:t>dalam suatu kategori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 err="1"/>
              <a:t>terbesar</a:t>
            </a:r>
            <a:r>
              <a:rPr lang="id-ID" sz="2200" dirty="0"/>
              <a:t> didekatkan dengan </a:t>
            </a:r>
            <a:r>
              <a:rPr lang="en-US" sz="2200" dirty="0" err="1"/>
              <a:t>penerimaan</a:t>
            </a:r>
            <a:r>
              <a:rPr lang="en-US" sz="2200" i="1" dirty="0"/>
              <a:t> </a:t>
            </a:r>
            <a:r>
              <a:rPr lang="en-US" sz="2200" dirty="0" err="1"/>
              <a:t>terkecil</a:t>
            </a:r>
            <a:r>
              <a:rPr lang="en-US" sz="2200" dirty="0"/>
              <a:t> </a:t>
            </a:r>
            <a:r>
              <a:rPr lang="en-US" sz="2200" dirty="0" err="1"/>
              <a:t>kategori</a:t>
            </a:r>
            <a:r>
              <a:rPr lang="en-US" sz="2200" dirty="0"/>
              <a:t> lain</a:t>
            </a:r>
          </a:p>
          <a:p>
            <a:pPr lvl="0"/>
            <a:r>
              <a:rPr lang="id-ID" sz="2200" i="1" dirty="0" err="1"/>
              <a:t>Entrance</a:t>
            </a:r>
            <a:r>
              <a:rPr lang="id-ID" sz="2200" i="1" dirty="0"/>
              <a:t> </a:t>
            </a:r>
            <a:r>
              <a:rPr lang="id-ID" sz="2200" i="1" dirty="0" err="1"/>
              <a:t>sensational</a:t>
            </a:r>
            <a:r>
              <a:rPr lang="en-US" sz="2200" i="1" dirty="0"/>
              <a:t>	D</a:t>
            </a:r>
            <a:r>
              <a:rPr lang="id-ID" sz="2200" i="1" dirty="0" err="1"/>
              <a:t>ance</a:t>
            </a:r>
            <a:r>
              <a:rPr lang="id-ID" sz="2200" i="1" dirty="0"/>
              <a:t> </a:t>
            </a:r>
            <a:r>
              <a:rPr lang="id-ID" sz="2200" dirty="0"/>
              <a:t>dan</a:t>
            </a:r>
            <a:r>
              <a:rPr lang="id-ID" sz="2200" i="1" dirty="0"/>
              <a:t> drum </a:t>
            </a:r>
            <a:r>
              <a:rPr lang="id-ID" sz="2200" dirty="0"/>
              <a:t>diletakkan di depan</a:t>
            </a:r>
            <a:endParaRPr lang="en-US" sz="2200" dirty="0"/>
          </a:p>
          <a:p>
            <a:pPr lvl="0"/>
            <a:r>
              <a:rPr lang="id-ID" sz="2200" i="1" dirty="0" err="1"/>
              <a:t>Put</a:t>
            </a:r>
            <a:r>
              <a:rPr lang="id-ID" sz="2200" i="1" dirty="0"/>
              <a:t> </a:t>
            </a:r>
            <a:r>
              <a:rPr lang="id-ID" sz="2200" i="1" dirty="0" err="1"/>
              <a:t>some</a:t>
            </a:r>
            <a:r>
              <a:rPr lang="id-ID" sz="2200" i="1" dirty="0"/>
              <a:t> </a:t>
            </a:r>
            <a:r>
              <a:rPr lang="id-ID" sz="2200" i="1" dirty="0" err="1"/>
              <a:t>thought</a:t>
            </a:r>
            <a:r>
              <a:rPr lang="id-ID" sz="2200" i="1" dirty="0"/>
              <a:t> </a:t>
            </a:r>
            <a:r>
              <a:rPr lang="id-ID" sz="2200" i="1" dirty="0" err="1"/>
              <a:t>into</a:t>
            </a:r>
            <a:r>
              <a:rPr lang="id-ID" sz="2200" i="1" dirty="0"/>
              <a:t> </a:t>
            </a:r>
            <a:r>
              <a:rPr lang="id-ID" sz="2200" i="1" dirty="0" err="1"/>
              <a:t>the</a:t>
            </a:r>
            <a:r>
              <a:rPr lang="id-ID" sz="2200" i="1" dirty="0"/>
              <a:t> </a:t>
            </a:r>
            <a:r>
              <a:rPr lang="id-ID" sz="2200" i="1" dirty="0" err="1"/>
              <a:t>ambience</a:t>
            </a:r>
            <a:r>
              <a:rPr lang="en-US" sz="2200" i="1" dirty="0"/>
              <a:t>	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kebisingan</a:t>
            </a:r>
            <a:r>
              <a:rPr lang="en-US" dirty="0"/>
              <a:t> dan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terjaga</a:t>
            </a:r>
            <a:endParaRPr lang="en-US" sz="22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B79378-005E-47BC-9F62-EB0AB9B74AF3}"/>
              </a:ext>
            </a:extLst>
          </p:cNvPr>
          <p:cNvSpPr/>
          <p:nvPr/>
        </p:nvSpPr>
        <p:spPr>
          <a:xfrm>
            <a:off x="3860624" y="1274526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847927-6217-44EA-ADFF-0F709FA2FB09}"/>
              </a:ext>
            </a:extLst>
          </p:cNvPr>
          <p:cNvSpPr/>
          <p:nvPr/>
        </p:nvSpPr>
        <p:spPr>
          <a:xfrm>
            <a:off x="4447364" y="3427778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D428169-E026-4942-BE92-56E7E4A4E954}"/>
              </a:ext>
            </a:extLst>
          </p:cNvPr>
          <p:cNvSpPr/>
          <p:nvPr/>
        </p:nvSpPr>
        <p:spPr>
          <a:xfrm>
            <a:off x="6327648" y="4223297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36272" y="471233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/>
              <a:t>Latar</a:t>
            </a:r>
            <a:r>
              <a:rPr lang="en-US" sz="4000" dirty="0"/>
              <a:t> </a:t>
            </a:r>
            <a:r>
              <a:rPr lang="en-US" sz="4000" dirty="0" err="1"/>
              <a:t>Belakang</a:t>
            </a:r>
            <a:endParaRPr sz="4000" dirty="0"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70308" y="1052958"/>
            <a:ext cx="6743724" cy="3903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> </a:t>
            </a:r>
            <a:r>
              <a:rPr lang="en-US" i="1" dirty="0"/>
              <a:t>Arcade</a:t>
            </a:r>
            <a:r>
              <a:rPr lang="en-US" dirty="0"/>
              <a:t> X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diminati</a:t>
            </a:r>
            <a:endParaRPr lang="en-US" dirty="0"/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game </a:t>
            </a:r>
            <a:r>
              <a:rPr lang="en-US" dirty="0" err="1"/>
              <a:t>menganggur</a:t>
            </a:r>
            <a:r>
              <a:rPr lang="en-US" dirty="0"/>
              <a:t>	32/63 &lt; 100 x </a:t>
            </a:r>
            <a:r>
              <a:rPr lang="en-US" dirty="0" err="1"/>
              <a:t>dalam</a:t>
            </a:r>
            <a:r>
              <a:rPr lang="en-US" dirty="0"/>
              <a:t> data 3 </a:t>
            </a:r>
            <a:r>
              <a:rPr lang="en-US" dirty="0" err="1"/>
              <a:t>bulan</a:t>
            </a:r>
            <a:r>
              <a:rPr lang="en-US" dirty="0"/>
              <a:t>	  42,11% </a:t>
            </a:r>
            <a:r>
              <a:rPr lang="en-US" i="1" dirty="0"/>
              <a:t>game </a:t>
            </a:r>
            <a:r>
              <a:rPr lang="en-US" dirty="0" err="1"/>
              <a:t>menanggur</a:t>
            </a:r>
            <a:endParaRPr dirty="0"/>
          </a:p>
          <a:p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benar</a:t>
            </a:r>
            <a:endParaRPr lang="en-US" dirty="0"/>
          </a:p>
          <a:p>
            <a:pPr indent="0">
              <a:buNone/>
            </a:pPr>
            <a:r>
              <a:rPr lang="en-US" dirty="0" err="1"/>
              <a:t>Bermain</a:t>
            </a:r>
            <a:r>
              <a:rPr lang="en-US" dirty="0"/>
              <a:t> di </a:t>
            </a:r>
            <a:r>
              <a:rPr lang="en-US" i="1" dirty="0"/>
              <a:t>game </a:t>
            </a:r>
            <a:r>
              <a:rPr lang="en-US" dirty="0" err="1"/>
              <a:t>baru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 indent="0" algn="ctr">
              <a:buNone/>
            </a:pPr>
            <a:endParaRPr lang="en-US" dirty="0"/>
          </a:p>
          <a:p>
            <a:pPr indent="0" algn="ctr">
              <a:buNone/>
            </a:pPr>
            <a:r>
              <a:rPr lang="en-US" i="1" dirty="0"/>
              <a:t>Store layout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3F9B4A-ED1A-4360-A064-350E3A64FFC5}"/>
              </a:ext>
            </a:extLst>
          </p:cNvPr>
          <p:cNvSpPr/>
          <p:nvPr/>
        </p:nvSpPr>
        <p:spPr>
          <a:xfrm>
            <a:off x="4794668" y="2876486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C15501-65CD-4C8D-B84E-18FAFEC4EA7B}"/>
              </a:ext>
            </a:extLst>
          </p:cNvPr>
          <p:cNvSpPr/>
          <p:nvPr/>
        </p:nvSpPr>
        <p:spPr>
          <a:xfrm>
            <a:off x="4395546" y="1712045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DC2CC5C-3A61-4D24-A57A-0A93228ADE39}"/>
              </a:ext>
            </a:extLst>
          </p:cNvPr>
          <p:cNvSpPr/>
          <p:nvPr/>
        </p:nvSpPr>
        <p:spPr>
          <a:xfrm>
            <a:off x="3742170" y="3789562"/>
            <a:ext cx="493776" cy="774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7995952-FC30-428B-842B-B103869F898C}"/>
              </a:ext>
            </a:extLst>
          </p:cNvPr>
          <p:cNvSpPr/>
          <p:nvPr/>
        </p:nvSpPr>
        <p:spPr>
          <a:xfrm>
            <a:off x="3652658" y="2102948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84523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249976"/>
            <a:ext cx="8265125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endParaRPr lang="en-US" sz="2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D79155-23B6-4420-83C0-A5DB873A1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8169" y="799443"/>
            <a:ext cx="7044975" cy="62157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7888D08-43BF-4317-8AEB-56F21AA63FF1}"/>
              </a:ext>
            </a:extLst>
          </p:cNvPr>
          <p:cNvSpPr/>
          <p:nvPr/>
        </p:nvSpPr>
        <p:spPr>
          <a:xfrm>
            <a:off x="439490" y="2144516"/>
            <a:ext cx="1556007" cy="15560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729475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5" y="40426"/>
            <a:ext cx="9160475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298F70-E69B-4C3A-9CE7-5CBE960A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80" y="980537"/>
            <a:ext cx="5884188" cy="4162963"/>
          </a:xfrm>
        </p:spPr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C1BCDD-2B96-4FE7-820D-EC60DEF76F62}"/>
              </a:ext>
            </a:extLst>
          </p:cNvPr>
          <p:cNvSpPr/>
          <p:nvPr/>
        </p:nvSpPr>
        <p:spPr>
          <a:xfrm>
            <a:off x="-543133" y="799443"/>
            <a:ext cx="1965247" cy="19652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BAE5C-2C99-45AF-9B08-8F5B4C4FD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14" y="670164"/>
            <a:ext cx="7585961" cy="432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66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6AADD-1F7F-4EC7-9DC5-430B0EB2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72" y="637334"/>
            <a:ext cx="8060256" cy="44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9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" y="53826"/>
            <a:ext cx="9347430" cy="697500"/>
          </a:xfrm>
        </p:spPr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</a:t>
            </a:r>
            <a:r>
              <a:rPr lang="en-US" sz="2800" i="1" dirty="0"/>
              <a:t>Layout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(</a:t>
            </a:r>
            <a:r>
              <a:rPr lang="en-US" sz="2800" i="1" dirty="0"/>
              <a:t>cont.</a:t>
            </a:r>
            <a:r>
              <a:rPr lang="en-US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4CFFD-D675-4D16-B461-3EB4A6A90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1" y="653359"/>
            <a:ext cx="7779258" cy="43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147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BC87-7BF3-49ED-B3F7-25132ED6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5" y="0"/>
            <a:ext cx="9132026" cy="697500"/>
          </a:xfrm>
        </p:spPr>
        <p:txBody>
          <a:bodyPr/>
          <a:lstStyle/>
          <a:p>
            <a:r>
              <a:rPr lang="en-US" sz="2800" dirty="0" err="1"/>
              <a:t>Perbandingan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Usulan</a:t>
            </a:r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E63F1E-9A0B-4056-A108-68B7292F1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048"/>
              </p:ext>
            </p:extLst>
          </p:nvPr>
        </p:nvGraphicFramePr>
        <p:xfrm>
          <a:off x="101105" y="721100"/>
          <a:ext cx="8941789" cy="8209281"/>
        </p:xfrm>
        <a:graphic>
          <a:graphicData uri="http://schemas.openxmlformats.org/drawingml/2006/table">
            <a:tbl>
              <a:tblPr firstRow="1" firstCol="1" bandRow="1">
                <a:tableStyleId>{FAE28448-98DB-4A00-8651-A50B8BBC5981}</a:tableStyleId>
              </a:tblPr>
              <a:tblGrid>
                <a:gridCol w="1123435">
                  <a:extLst>
                    <a:ext uri="{9D8B030D-6E8A-4147-A177-3AD203B41FA5}">
                      <a16:colId xmlns:a16="http://schemas.microsoft.com/office/drawing/2014/main" val="158009153"/>
                    </a:ext>
                  </a:extLst>
                </a:gridCol>
                <a:gridCol w="1804895">
                  <a:extLst>
                    <a:ext uri="{9D8B030D-6E8A-4147-A177-3AD203B41FA5}">
                      <a16:colId xmlns:a16="http://schemas.microsoft.com/office/drawing/2014/main" val="2046003281"/>
                    </a:ext>
                  </a:extLst>
                </a:gridCol>
                <a:gridCol w="2042702">
                  <a:extLst>
                    <a:ext uri="{9D8B030D-6E8A-4147-A177-3AD203B41FA5}">
                      <a16:colId xmlns:a16="http://schemas.microsoft.com/office/drawing/2014/main" val="3381605326"/>
                    </a:ext>
                  </a:extLst>
                </a:gridCol>
                <a:gridCol w="1950328">
                  <a:extLst>
                    <a:ext uri="{9D8B030D-6E8A-4147-A177-3AD203B41FA5}">
                      <a16:colId xmlns:a16="http://schemas.microsoft.com/office/drawing/2014/main" val="3863837158"/>
                    </a:ext>
                  </a:extLst>
                </a:gridCol>
                <a:gridCol w="2020429">
                  <a:extLst>
                    <a:ext uri="{9D8B030D-6E8A-4147-A177-3AD203B41FA5}">
                      <a16:colId xmlns:a16="http://schemas.microsoft.com/office/drawing/2014/main" val="3523601049"/>
                    </a:ext>
                  </a:extLst>
                </a:gridCol>
              </a:tblGrid>
              <a:tr h="26100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Usulan 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Usulan 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Usulan 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Usulan 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19515"/>
                  </a:ext>
                </a:extLst>
              </a:tr>
              <a:tr h="4136947"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Kelebihan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tertarik bermain di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kecil karena bersebelahan dengan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dipicu berkeliling karena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laris di belakang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Mesin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kecil dapat kesempatan lebih dimainkan karena di posisi strategis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Mesin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penerimaan kecil mendapat kesempatan lebih untuk dimainkan karena sesuai hasil MBA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yang biasa tidak terlihat dapat terlihat oleh pelanggan yang suka kategori tertentu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yang berbeda kategori usia tidak terganggu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Mesin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paling kecil per kategori berkesempatan lebih dimainkan karena dekat dengan 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yang biasa tidak terlihat dapat terlihat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yang berbeda kategori usia tidak terganggu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Storefront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lebih menarik karena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physic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 depan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82425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1111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  <a:latin typeface="PT Serif" panose="020B0604020202020204" charset="0"/>
                          <a:cs typeface="Times New Roman" panose="02020603050405020304" pitchFamily="18" charset="0"/>
                        </a:rPr>
                        <a:t>Kekurangan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94" marR="2479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beda kategori mungkin terganggu karena tidak sesuai kategori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Storefront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kurang menarik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Tidak memenuhi pertimbangan </a:t>
                      </a:r>
                      <a:r>
                        <a:rPr lang="id-ID" sz="1200" b="0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kiddy</a:t>
                      </a:r>
                      <a:r>
                        <a:rPr lang="id-ID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1200" b="0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ride</a:t>
                      </a:r>
                      <a:r>
                        <a:rPr lang="id-ID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di depan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Truck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(15) dan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Monkey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Paradise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(52) terlihat bagian belakang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Storefront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kurang menarik, tapi ada promo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Pelanggan beda kategori mungkin terganggu karena tidak sesuai kategori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id-ID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Tidak memenuhi pertimbangan </a:t>
                      </a:r>
                      <a:r>
                        <a:rPr lang="id-ID" sz="1200" b="0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kiddy</a:t>
                      </a:r>
                      <a:r>
                        <a:rPr lang="id-ID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1200" b="0" i="1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ride</a:t>
                      </a:r>
                      <a:r>
                        <a:rPr lang="id-ID" sz="1200" b="0" i="1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id-ID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Arial"/>
                          <a:cs typeface="Arial"/>
                          <a:sym typeface="Arial"/>
                        </a:rPr>
                        <a:t>di depan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Speed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Rider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(53) terlihat bagian belakang mesinnya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Mesin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besar tidak di tepi sehingga mungkin tidak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eye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catching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Speed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Rider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(53) terlihat bagian belakang mesinnya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Mesin </a:t>
                      </a: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 penerimaan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besar tidak di tepi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200" i="1" dirty="0" err="1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Rule</a:t>
                      </a:r>
                      <a:r>
                        <a:rPr lang="id-ID" sz="1200" i="1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rgbClr val="000000"/>
                          </a:solidFill>
                          <a:effectLst/>
                          <a:latin typeface="PT Serif" panose="020B06040202020202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yang kurang sesuai urutan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PT Serif" panose="020B06040202020202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0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1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802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7FCE-CD46-4F8E-8689-0CCF932D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Usulan</a:t>
            </a:r>
            <a:r>
              <a:rPr lang="en-US" sz="2800" dirty="0"/>
              <a:t> yang </a:t>
            </a:r>
            <a:r>
              <a:rPr lang="en-US" sz="2800" dirty="0" err="1"/>
              <a:t>Terpilih</a:t>
            </a:r>
            <a:r>
              <a:rPr lang="en-US" sz="2800" dirty="0"/>
              <a:t> oleh </a:t>
            </a:r>
            <a:r>
              <a:rPr lang="en-US" sz="2800" dirty="0" err="1"/>
              <a:t>Pemilik</a:t>
            </a:r>
            <a:r>
              <a:rPr lang="en-US" sz="2800" dirty="0"/>
              <a:t> dan </a:t>
            </a:r>
            <a:r>
              <a:rPr lang="en-US" sz="2800" dirty="0" err="1"/>
              <a:t>Pembuat</a:t>
            </a: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7CA09B-52E4-44E6-A2DC-B9B9EC33770A}"/>
              </a:ext>
            </a:extLst>
          </p:cNvPr>
          <p:cNvSpPr/>
          <p:nvPr/>
        </p:nvSpPr>
        <p:spPr>
          <a:xfrm>
            <a:off x="3243648" y="1705897"/>
            <a:ext cx="2656703" cy="2656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36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C2B-9207-4B05-9027-30AEF1A8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2" y="257734"/>
            <a:ext cx="5169000" cy="697500"/>
          </a:xfrm>
        </p:spPr>
        <p:txBody>
          <a:bodyPr/>
          <a:lstStyle/>
          <a:p>
            <a:r>
              <a:rPr lang="en-US" sz="4000" i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334D-8538-41F4-B14E-DA9334792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52" y="955234"/>
            <a:ext cx="7072908" cy="4162963"/>
          </a:xfrm>
        </p:spPr>
        <p:txBody>
          <a:bodyPr/>
          <a:lstStyle/>
          <a:p>
            <a:r>
              <a:rPr lang="en-US" sz="1400" dirty="0" err="1"/>
              <a:t>Baroto</a:t>
            </a:r>
            <a:r>
              <a:rPr lang="en-US" sz="1400" dirty="0"/>
              <a:t>, T. (2002). </a:t>
            </a:r>
            <a:r>
              <a:rPr lang="en-US" sz="1400" i="1" dirty="0" err="1"/>
              <a:t>Perencanaan</a:t>
            </a:r>
            <a:r>
              <a:rPr lang="en-US" sz="1400" i="1" dirty="0"/>
              <a:t> dan </a:t>
            </a:r>
            <a:r>
              <a:rPr lang="en-US" sz="1400" i="1" dirty="0" err="1"/>
              <a:t>Pengendalian</a:t>
            </a:r>
            <a:r>
              <a:rPr lang="en-US" sz="1400" i="1" dirty="0"/>
              <a:t> </a:t>
            </a:r>
            <a:r>
              <a:rPr lang="en-US" sz="1400" i="1" dirty="0" err="1"/>
              <a:t>Produksi</a:t>
            </a:r>
            <a:r>
              <a:rPr lang="en-US" sz="1400" i="1" dirty="0"/>
              <a:t>.</a:t>
            </a:r>
            <a:r>
              <a:rPr lang="en-US" sz="1400" dirty="0"/>
              <a:t> Jakarta: </a:t>
            </a:r>
            <a:r>
              <a:rPr lang="en-US" sz="1400" dirty="0" err="1"/>
              <a:t>Ghalia</a:t>
            </a:r>
            <a:r>
              <a:rPr lang="en-US" sz="1400" dirty="0"/>
              <a:t> Indonesia.</a:t>
            </a:r>
          </a:p>
          <a:p>
            <a:r>
              <a:rPr lang="id-ID" sz="1400" dirty="0" err="1"/>
              <a:t>Berman</a:t>
            </a:r>
            <a:r>
              <a:rPr lang="id-ID" sz="1400" dirty="0"/>
              <a:t>, B. &amp; </a:t>
            </a:r>
            <a:r>
              <a:rPr lang="id-ID" sz="1400" dirty="0" err="1"/>
              <a:t>Evans</a:t>
            </a:r>
            <a:r>
              <a:rPr lang="id-ID" sz="1400" dirty="0"/>
              <a:t>, J. R. (2011). </a:t>
            </a:r>
            <a:r>
              <a:rPr lang="id-ID" sz="1400" i="1" dirty="0"/>
              <a:t>Retail </a:t>
            </a:r>
            <a:r>
              <a:rPr lang="id-ID" sz="1400" i="1" dirty="0" err="1"/>
              <a:t>Management</a:t>
            </a:r>
            <a:r>
              <a:rPr lang="id-ID" sz="1400" i="1" dirty="0"/>
              <a:t>: A </a:t>
            </a:r>
            <a:r>
              <a:rPr lang="id-ID" sz="1400" i="1" dirty="0" err="1"/>
              <a:t>Strategic</a:t>
            </a:r>
            <a:r>
              <a:rPr lang="id-ID" sz="1400" i="1" dirty="0"/>
              <a:t> </a:t>
            </a:r>
            <a:r>
              <a:rPr lang="id-ID" sz="1400" i="1" dirty="0" err="1"/>
              <a:t>Approach</a:t>
            </a:r>
            <a:r>
              <a:rPr lang="id-ID" sz="1400" i="1" dirty="0"/>
              <a:t>. </a:t>
            </a:r>
            <a:r>
              <a:rPr lang="id-ID" sz="1400" dirty="0"/>
              <a:t>New </a:t>
            </a:r>
            <a:r>
              <a:rPr lang="id-ID" sz="1400" dirty="0" err="1"/>
              <a:t>York</a:t>
            </a:r>
            <a:r>
              <a:rPr lang="id-ID" sz="1400" dirty="0"/>
              <a:t>: </a:t>
            </a:r>
            <a:r>
              <a:rPr lang="id-ID" sz="1400" dirty="0" err="1"/>
              <a:t>Macmillan</a:t>
            </a:r>
            <a:r>
              <a:rPr lang="id-ID" sz="1400" dirty="0"/>
              <a:t>.</a:t>
            </a:r>
            <a:endParaRPr lang="en-US" sz="1400" dirty="0"/>
          </a:p>
          <a:p>
            <a:r>
              <a:rPr lang="id-ID" sz="1400" dirty="0"/>
              <a:t>Gupta, S. &amp; </a:t>
            </a:r>
            <a:r>
              <a:rPr lang="id-ID" sz="1400" dirty="0" err="1"/>
              <a:t>Randhawa</a:t>
            </a:r>
            <a:r>
              <a:rPr lang="id-ID" sz="1400" dirty="0"/>
              <a:t>, G. (2008). </a:t>
            </a:r>
            <a:r>
              <a:rPr lang="id-ID" sz="1400" i="1" dirty="0"/>
              <a:t>Retail </a:t>
            </a:r>
            <a:r>
              <a:rPr lang="id-ID" sz="1400" i="1" dirty="0" err="1"/>
              <a:t>Management</a:t>
            </a:r>
            <a:r>
              <a:rPr lang="id-ID" sz="1400" i="1" dirty="0"/>
              <a:t>. </a:t>
            </a:r>
            <a:r>
              <a:rPr lang="id-ID" sz="1400" dirty="0"/>
              <a:t>New Delhi: Atlantic.</a:t>
            </a:r>
            <a:endParaRPr lang="en-US" sz="1400" dirty="0"/>
          </a:p>
          <a:p>
            <a:r>
              <a:rPr lang="id-ID" sz="1400" dirty="0"/>
              <a:t>Han </a:t>
            </a:r>
            <a:r>
              <a:rPr lang="id-ID" sz="1400" dirty="0" err="1"/>
              <a:t>et</a:t>
            </a:r>
            <a:r>
              <a:rPr lang="id-ID" sz="1400" dirty="0"/>
              <a:t> </a:t>
            </a:r>
            <a:r>
              <a:rPr lang="id-ID" sz="1400" dirty="0" err="1"/>
              <a:t>al.</a:t>
            </a:r>
            <a:r>
              <a:rPr lang="id-ID" sz="1400" dirty="0"/>
              <a:t> (2011). </a:t>
            </a:r>
            <a:r>
              <a:rPr lang="id-ID" sz="1400" i="1" dirty="0"/>
              <a:t>Data Mining: Concepts </a:t>
            </a:r>
            <a:r>
              <a:rPr lang="id-ID" sz="1400" i="1" dirty="0" err="1"/>
              <a:t>and</a:t>
            </a:r>
            <a:r>
              <a:rPr lang="id-ID" sz="1400" i="1" dirty="0"/>
              <a:t> </a:t>
            </a:r>
            <a:r>
              <a:rPr lang="id-ID" sz="1400" i="1" dirty="0" err="1"/>
              <a:t>Techniques</a:t>
            </a:r>
            <a:r>
              <a:rPr lang="id-ID" sz="1400" i="1" dirty="0"/>
              <a:t>, </a:t>
            </a:r>
            <a:r>
              <a:rPr lang="id-ID" sz="1400" i="1" dirty="0" err="1"/>
              <a:t>Third</a:t>
            </a:r>
            <a:r>
              <a:rPr lang="id-ID" sz="1400" i="1" dirty="0"/>
              <a:t> </a:t>
            </a:r>
            <a:r>
              <a:rPr lang="id-ID" sz="1400" i="1" dirty="0" err="1"/>
              <a:t>Edition</a:t>
            </a:r>
            <a:r>
              <a:rPr lang="id-ID" sz="1400" i="1" dirty="0"/>
              <a:t>. </a:t>
            </a:r>
            <a:r>
              <a:rPr lang="id-ID" sz="1400" dirty="0"/>
              <a:t>San Francisco: Morgan </a:t>
            </a:r>
            <a:r>
              <a:rPr lang="id-ID" sz="1400" dirty="0" err="1"/>
              <a:t>Kauffman</a:t>
            </a:r>
            <a:r>
              <a:rPr lang="id-ID" sz="1400" dirty="0"/>
              <a:t>.</a:t>
            </a:r>
            <a:endParaRPr lang="en-US" sz="1400" dirty="0"/>
          </a:p>
          <a:p>
            <a:r>
              <a:rPr lang="id-ID" sz="1400" dirty="0" err="1"/>
              <a:t>Heragu</a:t>
            </a:r>
            <a:r>
              <a:rPr lang="id-ID" sz="1400" dirty="0"/>
              <a:t>, S. S. (2008). </a:t>
            </a:r>
            <a:r>
              <a:rPr lang="id-ID" sz="1400" i="1" dirty="0" err="1"/>
              <a:t>Facilities</a:t>
            </a:r>
            <a:r>
              <a:rPr lang="id-ID" sz="1400" i="1" dirty="0"/>
              <a:t> Design. </a:t>
            </a:r>
            <a:r>
              <a:rPr lang="id-ID" sz="1400" dirty="0"/>
              <a:t>Florida: CRC </a:t>
            </a:r>
            <a:r>
              <a:rPr lang="id-ID" sz="1400" dirty="0" err="1"/>
              <a:t>Press</a:t>
            </a:r>
            <a:r>
              <a:rPr lang="id-ID" sz="1400" dirty="0"/>
              <a:t> Taylor &amp; </a:t>
            </a:r>
            <a:r>
              <a:rPr lang="id-ID" sz="1400" dirty="0" err="1"/>
              <a:t>Francis</a:t>
            </a:r>
            <a:r>
              <a:rPr lang="id-ID" sz="1400" dirty="0"/>
              <a:t> Group.</a:t>
            </a:r>
            <a:endParaRPr lang="en-US" sz="1400" dirty="0"/>
          </a:p>
          <a:p>
            <a:r>
              <a:rPr lang="id-ID" sz="1400" dirty="0" err="1"/>
              <a:t>Ledolter</a:t>
            </a:r>
            <a:r>
              <a:rPr lang="id-ID" sz="1400" dirty="0"/>
              <a:t>, J. (2013). </a:t>
            </a:r>
            <a:r>
              <a:rPr lang="id-ID" sz="1400" i="1" dirty="0"/>
              <a:t>Data Mining </a:t>
            </a:r>
            <a:r>
              <a:rPr lang="id-ID" sz="1400" i="1" dirty="0" err="1"/>
              <a:t>and</a:t>
            </a:r>
            <a:r>
              <a:rPr lang="id-ID" sz="1400" i="1" dirty="0"/>
              <a:t> Business </a:t>
            </a:r>
            <a:r>
              <a:rPr lang="id-ID" sz="1400" i="1" dirty="0" err="1"/>
              <a:t>Analytics</a:t>
            </a:r>
            <a:r>
              <a:rPr lang="id-ID" sz="1400" i="1" dirty="0"/>
              <a:t> </a:t>
            </a:r>
            <a:r>
              <a:rPr lang="id-ID" sz="1400" i="1" dirty="0" err="1"/>
              <a:t>with</a:t>
            </a:r>
            <a:r>
              <a:rPr lang="id-ID" sz="1400" i="1" dirty="0"/>
              <a:t> R, First </a:t>
            </a:r>
            <a:r>
              <a:rPr lang="id-ID" sz="1400" i="1" dirty="0" err="1"/>
              <a:t>Edition</a:t>
            </a:r>
            <a:r>
              <a:rPr lang="id-ID" sz="1400" i="1" dirty="0"/>
              <a:t>. </a:t>
            </a:r>
            <a:r>
              <a:rPr lang="id-ID" sz="1400" dirty="0"/>
              <a:t>New </a:t>
            </a:r>
            <a:r>
              <a:rPr lang="id-ID" sz="1400" dirty="0" err="1"/>
              <a:t>Jersey</a:t>
            </a:r>
            <a:r>
              <a:rPr lang="id-ID" sz="1400" dirty="0"/>
              <a:t>: John </a:t>
            </a:r>
            <a:r>
              <a:rPr lang="id-ID" sz="1400" dirty="0" err="1"/>
              <a:t>Wiley</a:t>
            </a:r>
            <a:r>
              <a:rPr lang="id-ID" sz="1400" dirty="0"/>
              <a:t> &amp; Sons, </a:t>
            </a:r>
            <a:r>
              <a:rPr lang="id-ID" sz="1400" dirty="0" err="1"/>
              <a:t>Inc</a:t>
            </a:r>
            <a:r>
              <a:rPr lang="id-ID" sz="1400" dirty="0"/>
              <a:t>.</a:t>
            </a:r>
            <a:endParaRPr lang="en-US" sz="1400" dirty="0"/>
          </a:p>
          <a:p>
            <a:r>
              <a:rPr lang="id-ID" sz="1400" dirty="0"/>
              <a:t>Levy &amp; </a:t>
            </a:r>
            <a:r>
              <a:rPr lang="id-ID" sz="1400" dirty="0" err="1"/>
              <a:t>Weitz</a:t>
            </a:r>
            <a:r>
              <a:rPr lang="id-ID" sz="1400" dirty="0"/>
              <a:t>. (2004). </a:t>
            </a:r>
            <a:r>
              <a:rPr lang="id-ID" sz="1400" i="1" dirty="0" err="1"/>
              <a:t>Retailing</a:t>
            </a:r>
            <a:r>
              <a:rPr lang="id-ID" sz="1400" i="1" dirty="0"/>
              <a:t> </a:t>
            </a:r>
            <a:r>
              <a:rPr lang="id-ID" sz="1400" i="1" dirty="0" err="1"/>
              <a:t>Management</a:t>
            </a:r>
            <a:r>
              <a:rPr lang="id-ID" sz="1400" i="1" dirty="0"/>
              <a:t>: </a:t>
            </a:r>
            <a:r>
              <a:rPr lang="id-ID" sz="1400" i="1" dirty="0" err="1"/>
              <a:t>Seventh</a:t>
            </a:r>
            <a:r>
              <a:rPr lang="id-ID" sz="1400" i="1" dirty="0"/>
              <a:t> </a:t>
            </a:r>
            <a:r>
              <a:rPr lang="id-ID" sz="1400" i="1" dirty="0" err="1"/>
              <a:t>Edition</a:t>
            </a:r>
            <a:r>
              <a:rPr lang="id-ID" sz="1400" dirty="0"/>
              <a:t>. New </a:t>
            </a:r>
            <a:r>
              <a:rPr lang="id-ID" sz="1400" dirty="0" err="1"/>
              <a:t>York</a:t>
            </a:r>
            <a:r>
              <a:rPr lang="id-ID" sz="1400" dirty="0"/>
              <a:t>: </a:t>
            </a:r>
            <a:r>
              <a:rPr lang="id-ID" sz="1400" dirty="0" err="1"/>
              <a:t>McGraw</a:t>
            </a:r>
            <a:r>
              <a:rPr lang="id-ID" sz="1400" dirty="0"/>
              <a:t>-Hill Irwin.</a:t>
            </a:r>
            <a:endParaRPr lang="en-US" sz="1400" dirty="0"/>
          </a:p>
          <a:p>
            <a:r>
              <a:rPr lang="en-US" sz="1400" dirty="0" err="1"/>
              <a:t>Ma’arif</a:t>
            </a:r>
            <a:r>
              <a:rPr lang="en-US" sz="1400" dirty="0"/>
              <a:t>, M. S. &amp; </a:t>
            </a:r>
            <a:r>
              <a:rPr lang="en-US" sz="1400" dirty="0" err="1"/>
              <a:t>Tanjung</a:t>
            </a:r>
            <a:r>
              <a:rPr lang="en-US" sz="1400" dirty="0"/>
              <a:t>, H. (2003). </a:t>
            </a:r>
            <a:r>
              <a:rPr lang="en-US" sz="1400" i="1" dirty="0" err="1"/>
              <a:t>Manajemen</a:t>
            </a:r>
            <a:r>
              <a:rPr lang="en-US" sz="1400" i="1" dirty="0"/>
              <a:t> </a:t>
            </a:r>
            <a:r>
              <a:rPr lang="en-US" sz="1400" i="1" dirty="0" err="1"/>
              <a:t>Operasi</a:t>
            </a:r>
            <a:r>
              <a:rPr lang="en-US" sz="1400" i="1" dirty="0"/>
              <a:t>. </a:t>
            </a:r>
            <a:r>
              <a:rPr lang="en-US" sz="1400" dirty="0"/>
              <a:t>Bogor: </a:t>
            </a:r>
            <a:r>
              <a:rPr lang="en-US" sz="1400" dirty="0" err="1"/>
              <a:t>Grasindo</a:t>
            </a:r>
            <a:r>
              <a:rPr lang="en-US" sz="1400" dirty="0"/>
              <a:t>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1586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E6C2B-9207-4B05-9027-30AEF1A8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2" y="257734"/>
            <a:ext cx="5169000" cy="697500"/>
          </a:xfrm>
        </p:spPr>
        <p:txBody>
          <a:bodyPr/>
          <a:lstStyle/>
          <a:p>
            <a:r>
              <a:rPr lang="en-US" sz="4000" i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7334D-8538-41F4-B14E-DA9334792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52" y="955234"/>
            <a:ext cx="7072908" cy="4162963"/>
          </a:xfrm>
        </p:spPr>
        <p:txBody>
          <a:bodyPr/>
          <a:lstStyle/>
          <a:p>
            <a:r>
              <a:rPr lang="en-US" sz="1400" dirty="0" err="1"/>
              <a:t>Madaan</a:t>
            </a:r>
            <a:r>
              <a:rPr lang="en-US" sz="1400" dirty="0"/>
              <a:t>, K. V. S. (2009). </a:t>
            </a:r>
            <a:r>
              <a:rPr lang="en-US" sz="1400" i="1" dirty="0"/>
              <a:t>Fundamentals of Retailing. </a:t>
            </a:r>
            <a:r>
              <a:rPr lang="en-US" sz="1400" dirty="0"/>
              <a:t>New Delhi: Tata McGraw Hill.</a:t>
            </a:r>
          </a:p>
          <a:p>
            <a:r>
              <a:rPr lang="en-US" sz="1400" dirty="0"/>
              <a:t>Maheshwari, A. K. (2015). </a:t>
            </a:r>
            <a:r>
              <a:rPr lang="en-US" sz="1400" i="1" dirty="0"/>
              <a:t>Business Intelligence and Data Mining. </a:t>
            </a:r>
            <a:r>
              <a:rPr lang="en-US" sz="1400" dirty="0"/>
              <a:t>New York: Business Expert Press.</a:t>
            </a:r>
          </a:p>
          <a:p>
            <a:r>
              <a:rPr lang="id-ID" sz="1400" dirty="0" err="1"/>
              <a:t>Paradis</a:t>
            </a:r>
            <a:r>
              <a:rPr lang="id-ID" sz="1400" dirty="0"/>
              <a:t>, E. (2005). </a:t>
            </a:r>
            <a:r>
              <a:rPr lang="id-ID" sz="1400" i="1" dirty="0"/>
              <a:t>R </a:t>
            </a:r>
            <a:r>
              <a:rPr lang="id-ID" sz="1400" i="1" dirty="0" err="1"/>
              <a:t>for</a:t>
            </a:r>
            <a:r>
              <a:rPr lang="id-ID" sz="1400" i="1" dirty="0"/>
              <a:t> </a:t>
            </a:r>
            <a:r>
              <a:rPr lang="id-ID" sz="1400" i="1" dirty="0" err="1"/>
              <a:t>Beginners</a:t>
            </a:r>
            <a:r>
              <a:rPr lang="id-ID" sz="1400" i="1" dirty="0"/>
              <a:t>. </a:t>
            </a:r>
            <a:r>
              <a:rPr lang="id-ID" sz="1400" dirty="0" err="1"/>
              <a:t>France</a:t>
            </a:r>
            <a:r>
              <a:rPr lang="id-ID" sz="1400" dirty="0"/>
              <a:t>:</a:t>
            </a:r>
            <a:r>
              <a:rPr lang="id-ID" sz="1400" i="1" dirty="0"/>
              <a:t> </a:t>
            </a:r>
            <a:r>
              <a:rPr lang="id-ID" sz="1400" dirty="0"/>
              <a:t>Institut </a:t>
            </a:r>
            <a:r>
              <a:rPr lang="id-ID" sz="1400" dirty="0" err="1"/>
              <a:t>des</a:t>
            </a:r>
            <a:r>
              <a:rPr lang="id-ID" sz="1400" dirty="0"/>
              <a:t> </a:t>
            </a:r>
            <a:r>
              <a:rPr lang="id-ID" sz="1400" dirty="0" err="1"/>
              <a:t>Sciences</a:t>
            </a:r>
            <a:r>
              <a:rPr lang="id-ID" sz="1400" dirty="0"/>
              <a:t> </a:t>
            </a:r>
            <a:r>
              <a:rPr lang="id-ID" sz="1400" dirty="0" err="1"/>
              <a:t>de</a:t>
            </a:r>
            <a:r>
              <a:rPr lang="id-ID" sz="1400" dirty="0"/>
              <a:t> </a:t>
            </a:r>
            <a:r>
              <a:rPr lang="id-ID" sz="1400" dirty="0" err="1"/>
              <a:t>l’Evolution</a:t>
            </a:r>
            <a:r>
              <a:rPr lang="id-ID" sz="1400" dirty="0"/>
              <a:t>.</a:t>
            </a:r>
            <a:endParaRPr lang="en-US" sz="1400" dirty="0"/>
          </a:p>
          <a:p>
            <a:r>
              <a:rPr lang="en-US" sz="1400" dirty="0"/>
              <a:t>Schroeder, C. L. (2007). </a:t>
            </a:r>
            <a:r>
              <a:rPr lang="en-US" sz="1400" i="1" dirty="0"/>
              <a:t>Specialty Shop Retailing. </a:t>
            </a:r>
            <a:r>
              <a:rPr lang="en-US" sz="1400" dirty="0"/>
              <a:t>New Jersey: John Wiley &amp; Sons, Inc.</a:t>
            </a:r>
          </a:p>
          <a:p>
            <a:r>
              <a:rPr lang="id-ID" sz="1400" dirty="0" err="1"/>
              <a:t>Somani</a:t>
            </a:r>
            <a:r>
              <a:rPr lang="id-ID" sz="1400" dirty="0"/>
              <a:t>, A. K. &amp; Deka G. C. (2018). </a:t>
            </a:r>
            <a:r>
              <a:rPr lang="id-ID" sz="1400" i="1" dirty="0"/>
              <a:t>Big Data </a:t>
            </a:r>
            <a:r>
              <a:rPr lang="id-ID" sz="1400" i="1" dirty="0" err="1"/>
              <a:t>Analytics</a:t>
            </a:r>
            <a:r>
              <a:rPr lang="id-ID" sz="1400" i="1" dirty="0"/>
              <a:t> </a:t>
            </a:r>
            <a:r>
              <a:rPr lang="id-ID" sz="1400" i="1" dirty="0" err="1"/>
              <a:t>Tools</a:t>
            </a:r>
            <a:r>
              <a:rPr lang="id-ID" sz="1400" i="1" dirty="0"/>
              <a:t> </a:t>
            </a:r>
            <a:r>
              <a:rPr lang="id-ID" sz="1400" i="1" dirty="0" err="1"/>
              <a:t>and</a:t>
            </a:r>
            <a:r>
              <a:rPr lang="id-ID" sz="1400" i="1" dirty="0"/>
              <a:t> Technology </a:t>
            </a:r>
            <a:r>
              <a:rPr lang="id-ID" sz="1400" i="1" dirty="0" err="1"/>
              <a:t>for</a:t>
            </a:r>
            <a:r>
              <a:rPr lang="id-ID" sz="1400" i="1" dirty="0"/>
              <a:t> </a:t>
            </a:r>
            <a:r>
              <a:rPr lang="id-ID" sz="1400" i="1" dirty="0" err="1"/>
              <a:t>Effective</a:t>
            </a:r>
            <a:r>
              <a:rPr lang="id-ID" sz="1400" i="1" dirty="0"/>
              <a:t> </a:t>
            </a:r>
            <a:r>
              <a:rPr lang="id-ID" sz="1400" i="1" dirty="0" err="1"/>
              <a:t>Planning</a:t>
            </a:r>
            <a:r>
              <a:rPr lang="id-ID" sz="1400" i="1" dirty="0"/>
              <a:t>. </a:t>
            </a:r>
            <a:r>
              <a:rPr lang="id-ID" sz="1400" dirty="0"/>
              <a:t>Florida: CRC </a:t>
            </a:r>
            <a:r>
              <a:rPr lang="id-ID" sz="1400" dirty="0" err="1"/>
              <a:t>Press</a:t>
            </a:r>
            <a:r>
              <a:rPr lang="id-ID" sz="1400" dirty="0"/>
              <a:t> Taylor &amp; </a:t>
            </a:r>
            <a:r>
              <a:rPr lang="id-ID" sz="1400" dirty="0" err="1"/>
              <a:t>Francis</a:t>
            </a:r>
            <a:r>
              <a:rPr lang="id-ID" sz="1400" dirty="0"/>
              <a:t> Group.</a:t>
            </a:r>
            <a:endParaRPr lang="en-US" sz="1400" dirty="0"/>
          </a:p>
          <a:p>
            <a:r>
              <a:rPr lang="en-US" sz="1400" dirty="0" err="1"/>
              <a:t>Tarwaka</a:t>
            </a:r>
            <a:r>
              <a:rPr lang="en-US" sz="1400" dirty="0"/>
              <a:t> et al. (2004). </a:t>
            </a:r>
            <a:r>
              <a:rPr lang="en-US" sz="1400" i="1" dirty="0" err="1"/>
              <a:t>Ergonomi</a:t>
            </a:r>
            <a:r>
              <a:rPr lang="en-US" sz="1400" i="1" dirty="0"/>
              <a:t> </a:t>
            </a:r>
            <a:r>
              <a:rPr lang="en-US" sz="1400" i="1" dirty="0" err="1"/>
              <a:t>Untuk</a:t>
            </a:r>
            <a:r>
              <a:rPr lang="en-US" sz="1400" i="1" dirty="0"/>
              <a:t> </a:t>
            </a:r>
            <a:r>
              <a:rPr lang="en-US" sz="1400" i="1" dirty="0" err="1"/>
              <a:t>Keselamatan</a:t>
            </a:r>
            <a:r>
              <a:rPr lang="en-US" sz="1400" i="1" dirty="0"/>
              <a:t>, </a:t>
            </a:r>
            <a:r>
              <a:rPr lang="en-US" sz="1400" i="1" dirty="0" err="1"/>
              <a:t>Kesehatan</a:t>
            </a:r>
            <a:r>
              <a:rPr lang="en-US" sz="1400" i="1" dirty="0"/>
              <a:t> </a:t>
            </a:r>
            <a:r>
              <a:rPr lang="en-US" sz="1400" i="1" dirty="0" err="1"/>
              <a:t>Kerja</a:t>
            </a:r>
            <a:r>
              <a:rPr lang="en-US" sz="1400" i="1" dirty="0"/>
              <a:t> dan </a:t>
            </a:r>
            <a:r>
              <a:rPr lang="en-US" sz="1400" i="1" dirty="0" err="1"/>
              <a:t>Produktivitas</a:t>
            </a:r>
            <a:r>
              <a:rPr lang="en-US" sz="1400" i="1" dirty="0"/>
              <a:t>. </a:t>
            </a:r>
            <a:r>
              <a:rPr lang="en-US" sz="1400" dirty="0"/>
              <a:t>Surakarta: </a:t>
            </a:r>
            <a:r>
              <a:rPr lang="en-US" sz="1400" dirty="0" err="1"/>
              <a:t>Univa</a:t>
            </a:r>
            <a:r>
              <a:rPr lang="en-US" sz="1400" dirty="0"/>
              <a:t> Press.</a:t>
            </a:r>
          </a:p>
          <a:p>
            <a:r>
              <a:rPr lang="en-US" sz="1400" i="1" dirty="0"/>
              <a:t>Top 10 FEC &amp; Arcade Game Toom Layout Tips</a:t>
            </a:r>
            <a:r>
              <a:rPr lang="en-US" sz="1400" dirty="0"/>
              <a:t>. (2017). </a:t>
            </a:r>
            <a:r>
              <a:rPr lang="en-US" sz="1400" i="1" dirty="0"/>
              <a:t>LAI Games</a:t>
            </a:r>
            <a:r>
              <a:rPr lang="en-US" sz="1400" dirty="0"/>
              <a:t>.</a:t>
            </a:r>
            <a:r>
              <a:rPr lang="en-US" sz="1400" i="1" dirty="0"/>
              <a:t> </a:t>
            </a:r>
            <a:r>
              <a:rPr lang="en-US" sz="1400" dirty="0"/>
              <a:t>Retrieved October 26, 2018, from</a:t>
            </a:r>
          </a:p>
          <a:p>
            <a:pPr indent="0">
              <a:buNone/>
            </a:pPr>
            <a:r>
              <a:rPr lang="en-US" sz="1400" dirty="0"/>
              <a:t>https://laigames.com/top-10-fec-arcade-game-room-layout-tips/</a:t>
            </a:r>
          </a:p>
        </p:txBody>
      </p:sp>
    </p:spTree>
    <p:extLst>
      <p:ext uri="{BB962C8B-B14F-4D97-AF65-F5344CB8AC3E}">
        <p14:creationId xmlns:p14="http://schemas.microsoft.com/office/powerpoint/2010/main" val="1435864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ctrTitle" idx="4294967295"/>
          </p:nvPr>
        </p:nvSpPr>
        <p:spPr>
          <a:xfrm>
            <a:off x="638174" y="6799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417" name="Shape 417"/>
          <p:cNvSpPr txBox="1">
            <a:spLocks noGrp="1"/>
          </p:cNvSpPr>
          <p:nvPr>
            <p:ph type="subTitle" idx="4294967295"/>
          </p:nvPr>
        </p:nvSpPr>
        <p:spPr>
          <a:xfrm>
            <a:off x="800826" y="2940736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/>
              <a:t>Any questions?</a:t>
            </a:r>
            <a:endParaRPr sz="3600" dirty="0"/>
          </a:p>
        </p:txBody>
      </p:sp>
      <p:sp>
        <p:nvSpPr>
          <p:cNvPr id="5" name="Shape 416">
            <a:extLst>
              <a:ext uri="{FF2B5EF4-FFF2-40B4-BE49-F238E27FC236}">
                <a16:creationId xmlns:a16="http://schemas.microsoft.com/office/drawing/2014/main" id="{AF6E0007-5C2F-46F7-92B6-2981710497CB}"/>
              </a:ext>
            </a:extLst>
          </p:cNvPr>
          <p:cNvSpPr txBox="1">
            <a:spLocks/>
          </p:cNvSpPr>
          <p:nvPr/>
        </p:nvSpPr>
        <p:spPr>
          <a:xfrm>
            <a:off x="638174" y="2032798"/>
            <a:ext cx="8505826" cy="13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zh-CN" altLang="en-US" sz="9600" dirty="0"/>
              <a:t>谢谢  </a:t>
            </a:r>
            <a:r>
              <a:rPr lang="en-US" altLang="zh-CN" sz="9600" dirty="0"/>
              <a:t>Gracias</a:t>
            </a:r>
            <a:endParaRPr lang="en-US" sz="9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FE165E-AD82-4223-BDEB-9961C193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27798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4B8D4-0C07-4325-86E5-2CFA8A92C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901148" y="32385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1.20834 -0.02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1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4.81481E-6 L 1.21771 -0.0098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85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FD2FA-324E-4916-B4F4-BEE38E6EE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1654" y="160902"/>
            <a:ext cx="7415403" cy="48216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1872F7-3B3D-49BB-A181-5590126B7994}"/>
              </a:ext>
            </a:extLst>
          </p:cNvPr>
          <p:cNvSpPr/>
          <p:nvPr/>
        </p:nvSpPr>
        <p:spPr>
          <a:xfrm>
            <a:off x="3918856" y="3169039"/>
            <a:ext cx="4263489" cy="1508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F1B2C-3765-4CD6-BAD0-6D2F82F23341}"/>
              </a:ext>
            </a:extLst>
          </p:cNvPr>
          <p:cNvSpPr txBox="1"/>
          <p:nvPr/>
        </p:nvSpPr>
        <p:spPr>
          <a:xfrm>
            <a:off x="2077761" y="1671275"/>
            <a:ext cx="6104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Vineta BT" panose="04020906050602070202" pitchFamily="82" charset="0"/>
              </a:rPr>
              <a:t>32</a:t>
            </a:r>
            <a:r>
              <a:rPr lang="en-US" sz="3200" dirty="0">
                <a:latin typeface="Vineta BT" panose="04020906050602070202" pitchFamily="82" charset="0"/>
              </a:rPr>
              <a:t>/63</a:t>
            </a:r>
            <a:r>
              <a:rPr lang="en-US" sz="3600" dirty="0">
                <a:latin typeface="Vineta BT" panose="04020906050602070202" pitchFamily="82" charset="0"/>
              </a:rPr>
              <a:t> </a:t>
            </a:r>
            <a:r>
              <a:rPr lang="en-US" sz="4400" dirty="0" err="1">
                <a:latin typeface="Vineta BT" panose="04020906050602070202" pitchFamily="82" charset="0"/>
              </a:rPr>
              <a:t>Menganggur</a:t>
            </a:r>
            <a:r>
              <a:rPr lang="en-US" sz="4400" dirty="0">
                <a:latin typeface="Vineta BT" panose="04020906050602070202" pitchFamily="82" charset="0"/>
              </a:rPr>
              <a:t>!</a:t>
            </a:r>
            <a:endParaRPr lang="en-US" sz="3600" dirty="0">
              <a:latin typeface="Vineta BT" panose="0402090605060207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0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717780" y="470004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/>
              <a:t>Permasalahan</a:t>
            </a:r>
            <a:endParaRPr sz="4000" dirty="0"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17780" y="1403846"/>
            <a:ext cx="5646444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di </a:t>
            </a:r>
            <a:r>
              <a:rPr lang="en-US" i="1" dirty="0"/>
              <a:t>game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	 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bertambah</a:t>
            </a:r>
            <a:endParaRPr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-US" dirty="0"/>
              <a:t>Pola </a:t>
            </a:r>
            <a:r>
              <a:rPr lang="en-US" dirty="0" err="1"/>
              <a:t>bermain</a:t>
            </a:r>
            <a:r>
              <a:rPr lang="en-US" dirty="0"/>
              <a:t> dan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US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-US" dirty="0" err="1"/>
              <a:t>Penataan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game</a:t>
            </a:r>
          </a:p>
          <a:p>
            <a:pPr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Pola </a:t>
            </a:r>
            <a:r>
              <a:rPr lang="en-US" dirty="0" err="1"/>
              <a:t>bermain</a:t>
            </a:r>
            <a:r>
              <a:rPr lang="en-US" dirty="0"/>
              <a:t> dan </a:t>
            </a:r>
            <a:r>
              <a:rPr lang="en-US" dirty="0" err="1"/>
              <a:t>kategori</a:t>
            </a:r>
            <a:r>
              <a:rPr lang="en-US" dirty="0"/>
              <a:t>	 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8019981-8DC8-4D95-B631-2F2DE991E596}"/>
              </a:ext>
            </a:extLst>
          </p:cNvPr>
          <p:cNvSpPr/>
          <p:nvPr/>
        </p:nvSpPr>
        <p:spPr>
          <a:xfrm>
            <a:off x="3120378" y="1920240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592913-863E-4803-B790-263C96871FB7}"/>
              </a:ext>
            </a:extLst>
          </p:cNvPr>
          <p:cNvSpPr/>
          <p:nvPr/>
        </p:nvSpPr>
        <p:spPr>
          <a:xfrm>
            <a:off x="4998720" y="3356228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624E83-2EE5-4CCF-A015-AAB86581DD76}"/>
              </a:ext>
            </a:extLst>
          </p:cNvPr>
          <p:cNvSpPr/>
          <p:nvPr/>
        </p:nvSpPr>
        <p:spPr>
          <a:xfrm>
            <a:off x="4980432" y="3738874"/>
            <a:ext cx="548640" cy="256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7919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780900"/>
            <a:ext cx="6268236" cy="697500"/>
          </a:xfrm>
        </p:spPr>
        <p:txBody>
          <a:bodyPr/>
          <a:lstStyle/>
          <a:p>
            <a:r>
              <a:rPr lang="en-US" sz="4000" dirty="0" err="1"/>
              <a:t>Tujuan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Usulan</a:t>
            </a:r>
            <a:r>
              <a:rPr lang="en-US" dirty="0"/>
              <a:t> tata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game </a:t>
            </a:r>
            <a:r>
              <a:rPr lang="en-US" dirty="0"/>
              <a:t>di </a:t>
            </a:r>
            <a:r>
              <a:rPr lang="en-US" i="1" dirty="0"/>
              <a:t>Arcade </a:t>
            </a:r>
            <a:r>
              <a:rPr lang="en-US" dirty="0"/>
              <a:t>X</a:t>
            </a:r>
          </a:p>
          <a:p>
            <a:pPr marL="76200" indent="0">
              <a:buNone/>
            </a:pPr>
            <a:endParaRPr lang="en-US" dirty="0"/>
          </a:p>
          <a:p>
            <a:pPr indent="0" algn="ctr">
              <a:buNone/>
            </a:pPr>
            <a:r>
              <a:rPr lang="en-US" dirty="0"/>
              <a:t>Pola </a:t>
            </a:r>
            <a:r>
              <a:rPr lang="en-US" dirty="0" err="1"/>
              <a:t>bermain</a:t>
            </a:r>
            <a:r>
              <a:rPr lang="en-US" dirty="0"/>
              <a:t> dan </a:t>
            </a:r>
            <a:r>
              <a:rPr lang="en-US" dirty="0" err="1"/>
              <a:t>kategori</a:t>
            </a: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2E354F4-3C19-4FB2-8F46-31D4D9A675B5}"/>
              </a:ext>
            </a:extLst>
          </p:cNvPr>
          <p:cNvSpPr/>
          <p:nvPr/>
        </p:nvSpPr>
        <p:spPr>
          <a:xfrm>
            <a:off x="3055392" y="2184273"/>
            <a:ext cx="493776" cy="774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9005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A934-763D-463A-ABF7-CBFDFC64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80" y="780900"/>
            <a:ext cx="6268236" cy="697500"/>
          </a:xfrm>
        </p:spPr>
        <p:txBody>
          <a:bodyPr/>
          <a:lstStyle/>
          <a:p>
            <a:r>
              <a:rPr lang="en-US" sz="4000" dirty="0"/>
              <a:t>Batasan </a:t>
            </a:r>
            <a:r>
              <a:rPr lang="en-US" sz="4000" dirty="0" err="1"/>
              <a:t>Masalah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57FB8-6775-4DE0-862D-328D7D510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pada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endParaRPr lang="en-US" dirty="0"/>
          </a:p>
          <a:p>
            <a:r>
              <a:rPr lang="en-US" dirty="0"/>
              <a:t>Data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 </a:t>
            </a:r>
            <a:r>
              <a:rPr lang="en-US" dirty="0" err="1"/>
              <a:t>Desember</a:t>
            </a:r>
            <a:r>
              <a:rPr lang="en-US" dirty="0"/>
              <a:t> 2017- 28 </a:t>
            </a:r>
            <a:r>
              <a:rPr lang="en-US" dirty="0" err="1"/>
              <a:t>Februari</a:t>
            </a:r>
            <a:r>
              <a:rPr lang="en-US" dirty="0"/>
              <a:t>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563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2197</Words>
  <Application>Microsoft Office PowerPoint</Application>
  <PresentationFormat>On-screen Show (16:9)</PresentationFormat>
  <Paragraphs>817</Paragraphs>
  <Slides>58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Times New Roman</vt:lpstr>
      <vt:lpstr>DAGGERSQUARE</vt:lpstr>
      <vt:lpstr>Abril Fatface</vt:lpstr>
      <vt:lpstr>Calibri</vt:lpstr>
      <vt:lpstr>Tw Cen MT</vt:lpstr>
      <vt:lpstr>Tw Cen MT Condensed</vt:lpstr>
      <vt:lpstr>Vineta BT</vt:lpstr>
      <vt:lpstr>Montserrat</vt:lpstr>
      <vt:lpstr>PT Serif</vt:lpstr>
      <vt:lpstr>Arial</vt:lpstr>
      <vt:lpstr>Symbol</vt:lpstr>
      <vt:lpstr>Balthasar template</vt:lpstr>
      <vt:lpstr>Hello!</vt:lpstr>
      <vt:lpstr>APLIKASI BUSINESS INTELLIGENCE UNTUK PERANCANGAN TATA LETAK FASILITAS PADA ARCADE X</vt:lpstr>
      <vt:lpstr>1. PENDAHULUAN</vt:lpstr>
      <vt:lpstr>Outline</vt:lpstr>
      <vt:lpstr>Latar Belakang</vt:lpstr>
      <vt:lpstr>PowerPoint Presentation</vt:lpstr>
      <vt:lpstr>Permasalahan</vt:lpstr>
      <vt:lpstr>Tujuan</vt:lpstr>
      <vt:lpstr>Batasan Masalah</vt:lpstr>
      <vt:lpstr>2. DASAR TEORI</vt:lpstr>
      <vt:lpstr>Outline</vt:lpstr>
      <vt:lpstr>Big Data Analytics</vt:lpstr>
      <vt:lpstr>Business Intelligence dan Data Mining</vt:lpstr>
      <vt:lpstr>Market Basket Analysis</vt:lpstr>
      <vt:lpstr>Tata Letak Fasilitas</vt:lpstr>
      <vt:lpstr>Tata Letak Fasilitas (cont.)</vt:lpstr>
      <vt:lpstr>Free Form/Flow Layout</vt:lpstr>
      <vt:lpstr>Klasifikasi ABC</vt:lpstr>
      <vt:lpstr>3. METODE PENELITIAN</vt:lpstr>
      <vt:lpstr>PowerPoint Presentation</vt:lpstr>
      <vt:lpstr>4. Pembahasan</vt:lpstr>
      <vt:lpstr>Jumlah Transaksi berdasarkan Kategori dan Game</vt:lpstr>
      <vt:lpstr>PowerPoint Presentation</vt:lpstr>
      <vt:lpstr>Cleaning Data</vt:lpstr>
      <vt:lpstr>Penerimaan per Minggu</vt:lpstr>
      <vt:lpstr>PowerPoint Presentation</vt:lpstr>
      <vt:lpstr>PowerPoint Presentation</vt:lpstr>
      <vt:lpstr>PowerPoint Presentation</vt:lpstr>
      <vt:lpstr>Rata-rata Penerimaan Per Hari</vt:lpstr>
      <vt:lpstr>Statistik Deskriptif</vt:lpstr>
      <vt:lpstr>Customer Description</vt:lpstr>
      <vt:lpstr>Layout Awal</vt:lpstr>
      <vt:lpstr>Usulan Layout</vt:lpstr>
      <vt:lpstr>Usulan Layout (cont.)</vt:lpstr>
      <vt:lpstr>PowerPoint Presentation</vt:lpstr>
      <vt:lpstr>Usulan Layout Penerimaan Besar Kecil</vt:lpstr>
      <vt:lpstr>Usulan Layout Penerimaan Besar Kecil (cont.)</vt:lpstr>
      <vt:lpstr>Usulan Layout Penerimaan Besar Kecil (cont.)</vt:lpstr>
      <vt:lpstr>Usulan Layout Penerimaan Kecil di Posisi Strategis</vt:lpstr>
      <vt:lpstr>PowerPoint Presentation</vt:lpstr>
      <vt:lpstr>PowerPoint Presentation</vt:lpstr>
      <vt:lpstr>PowerPoint Presentation</vt:lpstr>
      <vt:lpstr>Usulan Layout Kategori Jenis Game</vt:lpstr>
      <vt:lpstr>Usulan Layout Kategori Jenis Game (cont.)</vt:lpstr>
      <vt:lpstr>Usulan Layout Kategori Jenis Game (cont.)</vt:lpstr>
      <vt:lpstr>Usulan Layout Kategori Jenis Game (cont.)</vt:lpstr>
      <vt:lpstr>Usulan Layout Kategori Jenis Game (cont.)</vt:lpstr>
      <vt:lpstr>Usulan Layout Kategori Jenis Game (cont.)</vt:lpstr>
      <vt:lpstr>Usulan Layout Perbaikan Antar Kategori</vt:lpstr>
      <vt:lpstr>Usulan Layout Perbaikan Antar Kategori</vt:lpstr>
      <vt:lpstr>Usulan Layout Perbaikan Antar Kategori (cont.)</vt:lpstr>
      <vt:lpstr>Usulan Layout Perbaikan Antar Kategori (cont.)</vt:lpstr>
      <vt:lpstr>Usulan Layout Perbaikan Antar Kategori (cont.)</vt:lpstr>
      <vt:lpstr>Perbandingan Antar Usulan</vt:lpstr>
      <vt:lpstr>Usulan yang Terpilih oleh Pemilik dan Pembuat</vt:lpstr>
      <vt:lpstr>References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Alex Alianto</cp:lastModifiedBy>
  <cp:revision>448</cp:revision>
  <dcterms:modified xsi:type="dcterms:W3CDTF">2019-01-04T07:37:56Z</dcterms:modified>
</cp:coreProperties>
</file>