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74" r:id="rId4"/>
    <p:sldId id="273" r:id="rId5"/>
    <p:sldId id="259" r:id="rId6"/>
    <p:sldId id="261" r:id="rId7"/>
    <p:sldId id="262" r:id="rId8"/>
    <p:sldId id="264" r:id="rId9"/>
    <p:sldId id="265" r:id="rId10"/>
    <p:sldId id="268" r:id="rId11"/>
    <p:sldId id="269" r:id="rId12"/>
    <p:sldId id="270" r:id="rId13"/>
    <p:sldId id="277" r:id="rId14"/>
    <p:sldId id="278" r:id="rId15"/>
    <p:sldId id="280" r:id="rId16"/>
    <p:sldId id="301" r:id="rId17"/>
    <p:sldId id="302" r:id="rId18"/>
    <p:sldId id="283" r:id="rId19"/>
    <p:sldId id="284" r:id="rId20"/>
    <p:sldId id="285" r:id="rId21"/>
    <p:sldId id="286" r:id="rId22"/>
    <p:sldId id="329" r:id="rId23"/>
    <p:sldId id="331" r:id="rId24"/>
    <p:sldId id="332" r:id="rId25"/>
    <p:sldId id="333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271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30" autoAdjust="0"/>
    <p:restoredTop sz="94660" autoAdjust="0"/>
  </p:normalViewPr>
  <p:slideViewPr>
    <p:cSldViewPr>
      <p:cViewPr>
        <p:scale>
          <a:sx n="70" d="100"/>
          <a:sy n="70" d="100"/>
        </p:scale>
        <p:origin x="-133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A833E-505E-4D44-97E8-506A85BB5F73}" type="datetimeFigureOut">
              <a:rPr lang="id-ID" smtClean="0"/>
              <a:pPr/>
              <a:t>04/01/2011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3CE55-AB09-42FE-94BF-D8C1B37B3C6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51</a:t>
            </a:fld>
            <a:endParaRPr lang="id-ID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52</a:t>
            </a:fld>
            <a:endParaRPr lang="id-ID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53</a:t>
            </a:fld>
            <a:endParaRPr lang="id-ID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54</a:t>
            </a:fld>
            <a:endParaRPr lang="id-ID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55</a:t>
            </a:fld>
            <a:endParaRPr lang="id-ID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56</a:t>
            </a:fld>
            <a:endParaRPr lang="id-ID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57</a:t>
            </a:fld>
            <a:endParaRPr lang="id-ID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58</a:t>
            </a:fld>
            <a:endParaRPr lang="id-ID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59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60</a:t>
            </a:fld>
            <a:endParaRPr lang="id-ID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61</a:t>
            </a:fld>
            <a:endParaRPr lang="id-ID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62</a:t>
            </a:fld>
            <a:endParaRPr lang="id-ID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63</a:t>
            </a:fld>
            <a:endParaRPr lang="id-ID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64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CE55-AB09-42FE-94BF-D8C1B37B3C62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wordpress PPT template 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8400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696AFF-25BC-49E2-AF47-0618699B1B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>
        <p:tmplLst>
          <p:tmpl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iterate type="lt">
                    <p:tmPct val="4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AD75-196E-47A3-A91B-0FD1FE842B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3038"/>
            <a:ext cx="2057400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038"/>
            <a:ext cx="6019800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889DB-150D-4474-B2AA-EC8802D0C2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95AD-3F74-4683-AE31-BDD2CB27F2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C174F-AF7D-454F-B113-7BD8AC0E1E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C4F27-532C-4B73-AFF0-EDEC03CB5C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CAD23-5630-473C-A4A5-DA2308F9D7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126C7-7640-454A-9FD0-E3104AA68F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CBFAA-2B4B-44D0-990A-261141B7F0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972A9-A6A3-4D2A-84C9-5CB9922462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FFD0A-75C0-4AD5-9A46-58EE509D25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ordpress PPT template slid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3038"/>
            <a:ext cx="713898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45225"/>
            <a:ext cx="1341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05BDF8-6BAE-4CFF-8F0A-9AA06EE6B7C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2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2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8458200" cy="1828800"/>
          </a:xfrm>
        </p:spPr>
        <p:txBody>
          <a:bodyPr/>
          <a:lstStyle/>
          <a:p>
            <a:r>
              <a:rPr lang="fi-FI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id-ID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VALUASI</a:t>
            </a:r>
            <a:r>
              <a:rPr lang="fi-FI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K</a:t>
            </a:r>
            <a:r>
              <a:rPr lang="id-ID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INERJA</a:t>
            </a:r>
            <a:r>
              <a:rPr lang="fi-FI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d-ID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STRUKTUR BAJA DENGAN </a:t>
            </a:r>
            <a:r>
              <a:rPr lang="fi-FI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SRPMK </a:t>
            </a:r>
            <a:r>
              <a:rPr lang="id-ID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YANG</a:t>
            </a:r>
            <a:r>
              <a:rPr lang="fi-FI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M</a:t>
            </a:r>
            <a:r>
              <a:rPr lang="id-ID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ENGGUNAKAN</a:t>
            </a:r>
            <a:r>
              <a:rPr lang="fi-FI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d-ID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REDUCED BEAM SECTION PADA KEDUA ARAH ORTHOGONAL BANGUNAN DI WILAYAH</a:t>
            </a:r>
            <a:r>
              <a:rPr lang="fi-FI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d-ID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 DAN 6 PETA GEMPA INDONESIA</a:t>
            </a:r>
            <a:endParaRPr lang="id-ID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68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Alvin Darmawan	21407054</a:t>
            </a:r>
          </a:p>
          <a:p>
            <a:pPr>
              <a:spcBef>
                <a:spcPts val="0"/>
              </a:spcBef>
            </a:pP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Peter Hermawan	21407146</a:t>
            </a:r>
            <a:endParaRPr lang="id-ID" sz="2000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 descr="Logo petr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5843826"/>
            <a:ext cx="4648200" cy="86177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/>
              <a:t>JURUSAN TEKNIK SIPIL</a:t>
            </a:r>
          </a:p>
          <a:p>
            <a:pPr algn="ctr"/>
            <a:r>
              <a:rPr lang="id-ID" sz="1600" b="1" dirty="0" smtClean="0"/>
              <a:t>UNIVERSITAS KRISTEN PETRA</a:t>
            </a:r>
          </a:p>
          <a:p>
            <a:pPr algn="ctr"/>
            <a:r>
              <a:rPr lang="id-ID" sz="1600" b="1" dirty="0" smtClean="0"/>
              <a:t>SURABAYA 2010</a:t>
            </a:r>
            <a:endParaRPr lang="id-ID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60513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TUGAS AKHIR</a:t>
            </a:r>
            <a:endParaRPr lang="id-ID" sz="3200" b="1" dirty="0">
              <a:solidFill>
                <a:srgbClr val="00B05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4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4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3038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 PENELITIAN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Proposal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733800" y="914400"/>
            <a:ext cx="1295400" cy="609600"/>
          </a:xfrm>
          <a:prstGeom prst="flowChartTerminator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id-ID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Start</a:t>
            </a:r>
            <a:endParaRPr kumimoji="0" lang="id-ID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19400" y="1905000"/>
            <a:ext cx="3124200" cy="8382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d-ID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Permodelan struktur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d-ID" b="1" dirty="0" smtClean="0">
                <a:latin typeface="+mn-lt"/>
                <a:cs typeface="Arial" pitchFamily="34" charset="0"/>
              </a:rPr>
              <a:t>dan</a:t>
            </a:r>
            <a:r>
              <a:rPr kumimoji="0" lang="id-ID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preliminary design</a:t>
            </a:r>
            <a:endParaRPr kumimoji="0" lang="id-ID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228306" y="1713706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133600" y="3124200"/>
            <a:ext cx="4495800" cy="9906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err="1" smtClean="0"/>
              <a:t>Penentuan</a:t>
            </a:r>
            <a:r>
              <a:rPr lang="es-ES" b="1" dirty="0" smtClean="0"/>
              <a:t> </a:t>
            </a:r>
            <a:r>
              <a:rPr lang="es-ES" b="1" dirty="0" err="1" smtClean="0"/>
              <a:t>jenis</a:t>
            </a:r>
            <a:r>
              <a:rPr lang="es-ES" b="1" dirty="0" smtClean="0"/>
              <a:t> beban-beban yang </a:t>
            </a:r>
            <a:r>
              <a:rPr lang="es-ES" b="1" dirty="0" err="1" smtClean="0"/>
              <a:t>bekerja</a:t>
            </a:r>
            <a:r>
              <a:rPr lang="es-ES" b="1" dirty="0" smtClean="0"/>
              <a:t> (beban </a:t>
            </a:r>
            <a:r>
              <a:rPr lang="es-ES" b="1" dirty="0" err="1" smtClean="0"/>
              <a:t>mati</a:t>
            </a:r>
            <a:r>
              <a:rPr lang="es-ES" b="1" dirty="0" smtClean="0"/>
              <a:t>, beban </a:t>
            </a:r>
            <a:r>
              <a:rPr lang="es-ES" b="1" dirty="0" err="1" smtClean="0"/>
              <a:t>hidup</a:t>
            </a:r>
            <a:r>
              <a:rPr lang="es-ES" b="1" dirty="0" smtClean="0"/>
              <a:t> dan beban </a:t>
            </a:r>
            <a:r>
              <a:rPr lang="es-ES" b="1" dirty="0" err="1" smtClean="0"/>
              <a:t>gempa</a:t>
            </a:r>
            <a:r>
              <a:rPr lang="es-ES" b="1" dirty="0" smtClean="0"/>
              <a:t>)</a:t>
            </a:r>
            <a:endParaRPr lang="id-ID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29100" y="2932906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828800" y="4495800"/>
            <a:ext cx="5105400" cy="9906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b="1" dirty="0" smtClean="0"/>
              <a:t>Analisis struktur statis untuk beban mati dan beban hidup, dan statis ekivalen untuk beban gempa berdasarkan SNI 03-1726-2002</a:t>
            </a:r>
            <a:endParaRPr lang="id-ID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229100" y="4304506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229100" y="5676106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191000" y="5867400"/>
            <a:ext cx="457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1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90600" y="5867400"/>
            <a:ext cx="457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2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572294" y="4076700"/>
            <a:ext cx="35814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19200" y="2286000"/>
            <a:ext cx="16002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3038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 PENELITIAN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05000" y="1828800"/>
            <a:ext cx="4953000" cy="6858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b="1" dirty="0" smtClean="0"/>
              <a:t>Perencanaan</a:t>
            </a:r>
            <a:r>
              <a:rPr lang="id-ID" b="1" i="1" dirty="0" smtClean="0"/>
              <a:t> </a:t>
            </a:r>
            <a:r>
              <a:rPr lang="id-ID" b="1" dirty="0" smtClean="0"/>
              <a:t>SRPMK  menggunakan RBS berdasarkan SNI 03-1729-2002</a:t>
            </a:r>
            <a:endParaRPr lang="id-ID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187363" y="1638300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204079" y="2721022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155744" y="976952"/>
            <a:ext cx="457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1</a:t>
            </a:r>
            <a:endParaRPr lang="id-ID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05000" y="2895600"/>
            <a:ext cx="4953000" cy="1581329"/>
            <a:chOff x="1905000" y="2895600"/>
            <a:chExt cx="4953000" cy="1581329"/>
          </a:xfrm>
        </p:grpSpPr>
        <p:sp>
          <p:nvSpPr>
            <p:cNvPr id="13" name="Diamond 12"/>
            <p:cNvSpPr/>
            <p:nvPr/>
          </p:nvSpPr>
          <p:spPr>
            <a:xfrm>
              <a:off x="1905000" y="2895600"/>
              <a:ext cx="4953000" cy="1524000"/>
            </a:xfrm>
            <a:prstGeom prst="diamond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0" y="3276600"/>
              <a:ext cx="43434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 smtClean="0"/>
                <a:t>Pemeriksaan Kinerja </a:t>
              </a:r>
            </a:p>
            <a:p>
              <a:pPr algn="ctr"/>
              <a:r>
                <a:rPr lang="id-ID" b="1" dirty="0" smtClean="0"/>
                <a:t>Batas Layan &amp; Batas layan ultimit Struktur</a:t>
              </a:r>
            </a:p>
            <a:p>
              <a:endParaRPr lang="id-ID" dirty="0"/>
            </a:p>
          </p:txBody>
        </p:sp>
      </p:grpSp>
      <p:cxnSp>
        <p:nvCxnSpPr>
          <p:cNvPr id="15" name="Straight Connector 14"/>
          <p:cNvCxnSpPr>
            <a:stCxn id="13" idx="1"/>
          </p:cNvCxnSpPr>
          <p:nvPr/>
        </p:nvCxnSpPr>
        <p:spPr>
          <a:xfrm rot="10800000">
            <a:off x="1524000" y="3657600"/>
            <a:ext cx="3810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18306" y="2551906"/>
            <a:ext cx="2209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295400" y="990600"/>
            <a:ext cx="457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2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3124200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bg1">
                    <a:lumMod val="50000"/>
                  </a:schemeClr>
                </a:solidFill>
              </a:rPr>
              <a:t>Tidak OK</a:t>
            </a:r>
            <a:endParaRPr lang="id-ID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00400" y="4800600"/>
            <a:ext cx="2362200" cy="6858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b="1" dirty="0" smtClean="0"/>
              <a:t>Pengujian Kinerja Bangunan</a:t>
            </a:r>
            <a:endParaRPr lang="id-ID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176784" y="4599864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03285" y="5680312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169392" y="5866262"/>
            <a:ext cx="457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3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4343400"/>
            <a:ext cx="609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0070C0"/>
                </a:solidFill>
              </a:rPr>
              <a:t>OK</a:t>
            </a:r>
            <a:endParaRPr lang="id-ID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3038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METODOLOGI PENELITIAN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3505200" cy="6858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b="1" dirty="0" smtClean="0"/>
              <a:t>Analisis Statis Pushover Non</a:t>
            </a:r>
            <a:r>
              <a:rPr lang="fr-FR" b="1" dirty="0" smtClean="0"/>
              <a:t>-</a:t>
            </a:r>
            <a:r>
              <a:rPr lang="id-ID" b="1" dirty="0" smtClean="0"/>
              <a:t>lin</a:t>
            </a:r>
            <a:r>
              <a:rPr lang="fr-FR" b="1" dirty="0" err="1" smtClean="0"/>
              <a:t>ie</a:t>
            </a:r>
            <a:r>
              <a:rPr lang="id-ID" b="1" dirty="0" smtClean="0"/>
              <a:t>r dengan </a:t>
            </a:r>
            <a:r>
              <a:rPr lang="fr-FR" b="1" dirty="0" smtClean="0"/>
              <a:t>ETABS v9.</a:t>
            </a:r>
            <a:r>
              <a:rPr lang="id-ID" b="1" dirty="0" smtClean="0"/>
              <a:t>6</a:t>
            </a:r>
            <a:r>
              <a:rPr lang="fr-FR" b="1" dirty="0" smtClean="0"/>
              <a:t>.</a:t>
            </a:r>
            <a:r>
              <a:rPr lang="id-ID" b="1" dirty="0" smtClean="0"/>
              <a:t>0</a:t>
            </a:r>
            <a:endParaRPr lang="id-ID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229100" y="3314700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552700" y="1943100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155744" y="976952"/>
            <a:ext cx="457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3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2743200" y="1752600"/>
            <a:ext cx="35052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217384" y="1596219"/>
            <a:ext cx="327889" cy="7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895600" y="4572000"/>
            <a:ext cx="2971800" cy="381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b="1" dirty="0" smtClean="0"/>
              <a:t>Kesimpulan dan saran</a:t>
            </a:r>
            <a:endParaRPr lang="id-ID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229100" y="4381500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28306" y="5143500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579652" y="2982948"/>
            <a:ext cx="327889" cy="7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057900" y="1943100"/>
            <a:ext cx="381794" cy="7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724400" y="2133600"/>
            <a:ext cx="3733800" cy="6858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d-ID" b="1" dirty="0" smtClean="0"/>
              <a:t>Analisis Dinamis Time History Non-linier dengan SAP v11.0.0</a:t>
            </a:r>
            <a:endParaRPr lang="id-ID" b="1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6084853" y="2982948"/>
            <a:ext cx="327889" cy="7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2743200" y="3124200"/>
            <a:ext cx="35052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286000" y="3505200"/>
            <a:ext cx="4267200" cy="6858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b="1" dirty="0" smtClean="0"/>
              <a:t>Evaluasi hasil pengujian meliputi drift ratio dan damage index.</a:t>
            </a:r>
            <a:endParaRPr lang="id-ID" b="1" dirty="0"/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3733800" y="5334000"/>
            <a:ext cx="1295400" cy="533400"/>
          </a:xfrm>
          <a:prstGeom prst="flowChartTerminator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id-ID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Finish</a:t>
            </a:r>
            <a:endParaRPr kumimoji="0" lang="id-ID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32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3038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PROSEDUR DESAIN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Pemodelan RBS pada ETABS v9.6.0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85800" y="1524000"/>
            <a:ext cx="5257800" cy="2209800"/>
            <a:chOff x="685800" y="1524000"/>
            <a:chExt cx="5257800" cy="2209800"/>
          </a:xfrm>
        </p:grpSpPr>
        <p:grpSp>
          <p:nvGrpSpPr>
            <p:cNvPr id="10" name="Group 8"/>
            <p:cNvGrpSpPr/>
            <p:nvPr/>
          </p:nvGrpSpPr>
          <p:grpSpPr>
            <a:xfrm>
              <a:off x="685800" y="1752600"/>
              <a:ext cx="5257800" cy="1981200"/>
              <a:chOff x="457200" y="1600200"/>
              <a:chExt cx="5257800" cy="1981200"/>
            </a:xfrm>
          </p:grpSpPr>
          <p:pic>
            <p:nvPicPr>
              <p:cNvPr id="17" name="Picture 3"/>
              <p:cNvPicPr/>
              <p:nvPr/>
            </p:nvPicPr>
            <p:blipFill>
              <a:blip r:embed="rId6" cstate="print"/>
              <a:srcRect t="41860"/>
              <a:stretch>
                <a:fillRect/>
              </a:stretch>
            </p:blipFill>
            <p:spPr bwMode="auto">
              <a:xfrm>
                <a:off x="457200" y="1676400"/>
                <a:ext cx="5257800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2667000" y="1600200"/>
                <a:ext cx="228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1" name="Group 52"/>
            <p:cNvGrpSpPr/>
            <p:nvPr/>
          </p:nvGrpSpPr>
          <p:grpSpPr>
            <a:xfrm>
              <a:off x="4647406" y="1524000"/>
              <a:ext cx="305594" cy="2029599"/>
              <a:chOff x="4266406" y="457200"/>
              <a:chExt cx="305594" cy="202959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>
                <a:off x="3390900" y="1485106"/>
                <a:ext cx="1752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4267200" y="609600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4267200" y="2362200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419600" y="457200"/>
                <a:ext cx="152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 smtClean="0"/>
                  <a:t>1</a:t>
                </a:r>
                <a:endParaRPr lang="id-ID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19600" y="2209800"/>
                <a:ext cx="152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 smtClean="0"/>
                  <a:t>1</a:t>
                </a:r>
                <a:endParaRPr lang="id-ID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6324600" y="1396424"/>
            <a:ext cx="1371600" cy="2184976"/>
            <a:chOff x="5867400" y="606623"/>
            <a:chExt cx="1371600" cy="2184976"/>
          </a:xfrm>
        </p:grpSpPr>
        <p:grpSp>
          <p:nvGrpSpPr>
            <p:cNvPr id="20" name="Group 29"/>
            <p:cNvGrpSpPr/>
            <p:nvPr/>
          </p:nvGrpSpPr>
          <p:grpSpPr>
            <a:xfrm rot="5400000">
              <a:off x="5791205" y="1217615"/>
              <a:ext cx="1296988" cy="992189"/>
              <a:chOff x="5257800" y="914400"/>
              <a:chExt cx="1296988" cy="99218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6058694" y="1408906"/>
                <a:ext cx="990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0800000">
                <a:off x="5334000" y="1370012"/>
                <a:ext cx="1143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>
                <a:off x="5334000" y="1447801"/>
                <a:ext cx="1143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5105798" y="1676003"/>
                <a:ext cx="457200" cy="7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5105798" y="1142603"/>
                <a:ext cx="457200" cy="7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6248002" y="1142602"/>
                <a:ext cx="457200" cy="7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6248798" y="1676002"/>
                <a:ext cx="457200" cy="7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4763294" y="1408906"/>
                <a:ext cx="990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5257800" y="1905000"/>
                <a:ext cx="76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5257800" y="914400"/>
                <a:ext cx="76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6477000" y="1905001"/>
                <a:ext cx="76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6477000" y="914400"/>
                <a:ext cx="76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5867400" y="25146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Pot. 1-1</a:t>
              </a:r>
              <a:endParaRPr lang="id-ID" b="1" dirty="0"/>
            </a:p>
          </p:txBody>
        </p:sp>
        <p:grpSp>
          <p:nvGrpSpPr>
            <p:cNvPr id="22" name="Group 44"/>
            <p:cNvGrpSpPr/>
            <p:nvPr/>
          </p:nvGrpSpPr>
          <p:grpSpPr>
            <a:xfrm>
              <a:off x="7010400" y="1065212"/>
              <a:ext cx="228600" cy="1297782"/>
              <a:chOff x="7162800" y="1065212"/>
              <a:chExt cx="228600" cy="1297782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6591300" y="1714500"/>
                <a:ext cx="1295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239000" y="15240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400" b="1" dirty="0" smtClean="0"/>
                  <a:t>d</a:t>
                </a:r>
                <a:endParaRPr lang="id-ID" sz="2000" b="1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7162800" y="1065212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162800" y="2360612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6248400" y="6066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/>
                <a:t>b</a:t>
              </a:r>
              <a:r>
                <a:rPr lang="id-ID" sz="1400" b="1" baseline="-25000" dirty="0" smtClean="0"/>
                <a:t>f</a:t>
              </a:r>
              <a:endParaRPr lang="id-ID" sz="2000" b="1" baseline="-25000" dirty="0"/>
            </a:p>
          </p:txBody>
        </p:sp>
        <p:grpSp>
          <p:nvGrpSpPr>
            <p:cNvPr id="24" name="Group 50"/>
            <p:cNvGrpSpPr/>
            <p:nvPr/>
          </p:nvGrpSpPr>
          <p:grpSpPr>
            <a:xfrm rot="16200000">
              <a:off x="6385957" y="395843"/>
              <a:ext cx="76200" cy="960914"/>
              <a:chOff x="7543800" y="1217612"/>
              <a:chExt cx="152400" cy="129778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6972300" y="1866900"/>
                <a:ext cx="1295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543800" y="1217612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543800" y="2513012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304800" y="3886200"/>
            <a:ext cx="7848600" cy="2362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	Digunakan </a:t>
            </a:r>
            <a:r>
              <a:rPr lang="id-ID" sz="2000" b="1" dirty="0" smtClean="0">
                <a:solidFill>
                  <a:srgbClr val="00B050"/>
                </a:solidFill>
              </a:rPr>
              <a:t>nilai tengah</a:t>
            </a:r>
            <a:r>
              <a:rPr lang="id-ID" sz="2000" dirty="0" smtClean="0">
                <a:solidFill>
                  <a:srgbClr val="00B050"/>
                </a:solidFill>
              </a:rPr>
              <a:t> </a:t>
            </a:r>
            <a:r>
              <a:rPr lang="id-ID" sz="2000" dirty="0" smtClean="0"/>
              <a:t>dari batasan yang telah ditetapkan AISC 358-05 (2005), nilai ini juga sesuai dengan </a:t>
            </a:r>
            <a:r>
              <a:rPr lang="id-ID" sz="2000" b="1" dirty="0" smtClean="0">
                <a:solidFill>
                  <a:srgbClr val="00B050"/>
                </a:solidFill>
              </a:rPr>
              <a:t>default </a:t>
            </a:r>
            <a:r>
              <a:rPr lang="id-ID" sz="2000" dirty="0" smtClean="0"/>
              <a:t> software ETABS v9.60</a:t>
            </a:r>
          </a:p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		</a:t>
            </a:r>
            <a:r>
              <a:rPr lang="id-ID" sz="2400" dirty="0" smtClean="0"/>
              <a:t>      </a:t>
            </a:r>
            <a:r>
              <a:rPr lang="id-ID" dirty="0" smtClean="0"/>
              <a:t>0.5b</a:t>
            </a:r>
            <a:r>
              <a:rPr lang="id-ID" baseline="-25000" dirty="0" smtClean="0"/>
              <a:t>f </a:t>
            </a:r>
            <a:r>
              <a:rPr lang="id-ID" dirty="0" smtClean="0"/>
              <a:t>≤ a ≤0.75b</a:t>
            </a:r>
            <a:r>
              <a:rPr lang="id-ID" baseline="-25000" dirty="0" smtClean="0"/>
              <a:t>f</a:t>
            </a:r>
            <a:r>
              <a:rPr lang="id-ID" dirty="0" smtClean="0"/>
              <a:t> 	</a:t>
            </a:r>
            <a:r>
              <a:rPr lang="id-ID" dirty="0" smtClean="0">
                <a:sym typeface="Wingdings" pitchFamily="2" charset="2"/>
              </a:rPr>
              <a:t>  </a:t>
            </a:r>
            <a:r>
              <a:rPr lang="id-ID" dirty="0" smtClean="0"/>
              <a:t>a = 0.625 b</a:t>
            </a:r>
            <a:r>
              <a:rPr lang="id-ID" baseline="-25000" dirty="0" smtClean="0"/>
              <a:t>f</a:t>
            </a:r>
          </a:p>
          <a:p>
            <a:pPr marL="342900" lvl="0" indent="-342900">
              <a:spcBef>
                <a:spcPct val="20000"/>
              </a:spcBef>
            </a:pPr>
            <a:r>
              <a:rPr lang="id-ID" dirty="0" smtClean="0"/>
              <a:t>		        0.65d ≤ b ≤ 0.85d 	</a:t>
            </a:r>
            <a:r>
              <a:rPr lang="id-ID" dirty="0" smtClean="0">
                <a:sym typeface="Wingdings" pitchFamily="2" charset="2"/>
              </a:rPr>
              <a:t>  </a:t>
            </a:r>
            <a:r>
              <a:rPr lang="id-ID" dirty="0" smtClean="0"/>
              <a:t>b = 0.75 d</a:t>
            </a:r>
          </a:p>
          <a:p>
            <a:pPr marL="342900" lvl="0" indent="-342900">
              <a:spcBef>
                <a:spcPct val="20000"/>
              </a:spcBef>
            </a:pPr>
            <a:r>
              <a:rPr lang="id-ID" dirty="0" smtClean="0"/>
              <a:t>		        0.1b</a:t>
            </a:r>
            <a:r>
              <a:rPr lang="id-ID" baseline="-25000" dirty="0" smtClean="0"/>
              <a:t>f</a:t>
            </a:r>
            <a:r>
              <a:rPr lang="id-ID" dirty="0" smtClean="0"/>
              <a:t> ≤ c ≤ 0.25b</a:t>
            </a:r>
            <a:r>
              <a:rPr lang="id-ID" baseline="-25000" dirty="0" smtClean="0"/>
              <a:t>f</a:t>
            </a:r>
            <a:r>
              <a:rPr lang="id-ID" dirty="0" smtClean="0"/>
              <a:t> 	</a:t>
            </a:r>
            <a:r>
              <a:rPr lang="id-ID" dirty="0" smtClean="0">
                <a:sym typeface="Wingdings" pitchFamily="2" charset="2"/>
              </a:rPr>
              <a:t>  </a:t>
            </a:r>
            <a:r>
              <a:rPr lang="id-ID" dirty="0" smtClean="0"/>
              <a:t>c = 0.2 bf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/>
          <a:srcRect l="59736" t="37500" r="30893" b="45833"/>
          <a:stretch>
            <a:fillRect/>
          </a:stretch>
        </p:blipFill>
        <p:spPr bwMode="auto">
          <a:xfrm>
            <a:off x="457200" y="4953000"/>
            <a:ext cx="11430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3038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PROSEDUR DESAIN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Proposal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Pemodelan RBS pada SAP v11.0.0.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24600" y="2242039"/>
            <a:ext cx="1371600" cy="2184976"/>
            <a:chOff x="5867400" y="606623"/>
            <a:chExt cx="1371600" cy="2184976"/>
          </a:xfrm>
        </p:grpSpPr>
        <p:grpSp>
          <p:nvGrpSpPr>
            <p:cNvPr id="20" name="Group 29"/>
            <p:cNvGrpSpPr/>
            <p:nvPr/>
          </p:nvGrpSpPr>
          <p:grpSpPr>
            <a:xfrm rot="5400000">
              <a:off x="5791205" y="1217615"/>
              <a:ext cx="1296988" cy="992189"/>
              <a:chOff x="5257800" y="914400"/>
              <a:chExt cx="1296988" cy="99218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6058694" y="1408906"/>
                <a:ext cx="990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0800000">
                <a:off x="5334000" y="1370012"/>
                <a:ext cx="1143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>
                <a:off x="5334000" y="1447801"/>
                <a:ext cx="1143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5105798" y="1676003"/>
                <a:ext cx="457200" cy="7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5105798" y="1142603"/>
                <a:ext cx="457200" cy="7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6248002" y="1142602"/>
                <a:ext cx="457200" cy="7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6248798" y="1676002"/>
                <a:ext cx="457200" cy="7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4763294" y="1408906"/>
                <a:ext cx="990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5257800" y="1905000"/>
                <a:ext cx="76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5257800" y="914400"/>
                <a:ext cx="76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6477000" y="1905001"/>
                <a:ext cx="76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6477000" y="914400"/>
                <a:ext cx="762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5867400" y="25146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Pot. 1-1</a:t>
              </a:r>
              <a:endParaRPr lang="id-ID" b="1" dirty="0"/>
            </a:p>
          </p:txBody>
        </p:sp>
        <p:grpSp>
          <p:nvGrpSpPr>
            <p:cNvPr id="22" name="Group 44"/>
            <p:cNvGrpSpPr/>
            <p:nvPr/>
          </p:nvGrpSpPr>
          <p:grpSpPr>
            <a:xfrm>
              <a:off x="7010400" y="1065212"/>
              <a:ext cx="228600" cy="1297782"/>
              <a:chOff x="7162800" y="1065212"/>
              <a:chExt cx="228600" cy="1297782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6591300" y="1714500"/>
                <a:ext cx="1295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239000" y="1524000"/>
                <a:ext cx="15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400" b="1" dirty="0" smtClean="0"/>
                  <a:t>d</a:t>
                </a:r>
                <a:endParaRPr lang="id-ID" sz="2000" b="1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7162800" y="1065212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162800" y="2360612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6248400" y="6066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/>
                <a:t>b</a:t>
              </a:r>
              <a:r>
                <a:rPr lang="id-ID" sz="1400" b="1" baseline="-25000" dirty="0" smtClean="0"/>
                <a:t>f</a:t>
              </a:r>
              <a:endParaRPr lang="id-ID" sz="2000" b="1" baseline="-25000" dirty="0"/>
            </a:p>
          </p:txBody>
        </p:sp>
        <p:grpSp>
          <p:nvGrpSpPr>
            <p:cNvPr id="24" name="Group 50"/>
            <p:cNvGrpSpPr/>
            <p:nvPr/>
          </p:nvGrpSpPr>
          <p:grpSpPr>
            <a:xfrm rot="16200000">
              <a:off x="6385957" y="395843"/>
              <a:ext cx="76200" cy="960914"/>
              <a:chOff x="7543800" y="1217612"/>
              <a:chExt cx="152400" cy="129778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6972300" y="1866900"/>
                <a:ext cx="1295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543800" y="1217612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543800" y="2513012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200299" y="2445559"/>
            <a:ext cx="1219258" cy="4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 = 0.11 </a:t>
            </a:r>
            <a:r>
              <a:rPr lang="id-ID" sz="1600" dirty="0" smtClean="0"/>
              <a:t>b</a:t>
            </a:r>
            <a:r>
              <a:rPr lang="id-ID" sz="1600" baseline="-25000" dirty="0" smtClean="0"/>
              <a:t>f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914616" y="3967954"/>
            <a:ext cx="2789179" cy="1213646"/>
            <a:chOff x="3150" y="8948"/>
            <a:chExt cx="3285" cy="1364"/>
          </a:xfrm>
        </p:grpSpPr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4875" y="9022"/>
              <a:ext cx="15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4935" y="8955"/>
              <a:ext cx="0" cy="1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>
              <a:off x="5490" y="8948"/>
              <a:ext cx="0" cy="1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6345" y="8948"/>
              <a:ext cx="0" cy="1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V="1">
              <a:off x="4905" y="8992"/>
              <a:ext cx="75" cy="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V="1">
              <a:off x="6315" y="8992"/>
              <a:ext cx="75" cy="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V="1">
              <a:off x="5460" y="8985"/>
              <a:ext cx="75" cy="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3150" y="9550"/>
              <a:ext cx="1965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id-ID" dirty="0" smtClean="0"/>
                <a:t>a = 0.625 b</a:t>
              </a:r>
              <a:r>
                <a:rPr lang="id-ID" baseline="-25000" dirty="0" smtClean="0"/>
                <a:t>f</a:t>
              </a:r>
              <a:endPara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3150" y="9892"/>
              <a:ext cx="1616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id-ID" dirty="0" smtClean="0"/>
                <a:t>b = 0.75 d</a:t>
              </a:r>
              <a:endPara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430197" y="2919806"/>
            <a:ext cx="471231" cy="7874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2901428" y="3039925"/>
            <a:ext cx="725951" cy="547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627380" y="2946354"/>
            <a:ext cx="1401820" cy="7874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341045" y="2732955"/>
            <a:ext cx="89152" cy="1201189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927352" y="3240123"/>
            <a:ext cx="1413693" cy="80079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838200" y="2732955"/>
            <a:ext cx="89152" cy="1201189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 rot="16200000">
            <a:off x="1580693" y="3494490"/>
            <a:ext cx="93426" cy="11462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5400000">
            <a:off x="886673" y="3241955"/>
            <a:ext cx="1481466" cy="76416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 rot="16200000">
            <a:off x="1580693" y="1919598"/>
            <a:ext cx="93426" cy="11462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786805" y="3085303"/>
            <a:ext cx="916990" cy="443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50" name="Group 26"/>
          <p:cNvGrpSpPr>
            <a:grpSpLocks/>
          </p:cNvGrpSpPr>
          <p:nvPr/>
        </p:nvGrpSpPr>
        <p:grpSpPr bwMode="auto">
          <a:xfrm>
            <a:off x="3181620" y="2746301"/>
            <a:ext cx="203776" cy="387050"/>
            <a:chOff x="5820" y="7500"/>
            <a:chExt cx="240" cy="435"/>
          </a:xfrm>
        </p:grpSpPr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>
              <a:off x="5940" y="7500"/>
              <a:ext cx="0" cy="4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>
              <a:off x="5820" y="7710"/>
              <a:ext cx="2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flipH="1">
              <a:off x="5910" y="7650"/>
              <a:ext cx="7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H="1">
              <a:off x="5910" y="7785"/>
              <a:ext cx="7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3124200" y="3969815"/>
            <a:ext cx="304800" cy="37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id-ID" dirty="0" smtClean="0"/>
              <a:t>b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2590800" y="3969815"/>
            <a:ext cx="381000" cy="37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id-ID" dirty="0" smtClean="0"/>
              <a:t>a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 52"/>
          <p:cNvGrpSpPr/>
          <p:nvPr/>
        </p:nvGrpSpPr>
        <p:grpSpPr>
          <a:xfrm>
            <a:off x="4572000" y="2293415"/>
            <a:ext cx="305594" cy="2029599"/>
            <a:chOff x="4266406" y="457200"/>
            <a:chExt cx="305594" cy="2029599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3390900" y="1485106"/>
              <a:ext cx="1752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267200" y="609600"/>
              <a:ext cx="228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4267200" y="2362200"/>
              <a:ext cx="228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4419600" y="457200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/>
                <a:t>1</a:t>
              </a:r>
              <a:endParaRPr lang="id-ID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419600" y="2209800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/>
                <a:t>1</a:t>
              </a:r>
              <a:endParaRPr lang="id-ID" dirty="0"/>
            </a:p>
          </p:txBody>
        </p:sp>
      </p:grpSp>
      <p:cxnSp>
        <p:nvCxnSpPr>
          <p:cNvPr id="1047" name="AutoShape 23"/>
          <p:cNvCxnSpPr>
            <a:cxnSpLocks noChangeShapeType="1"/>
          </p:cNvCxnSpPr>
          <p:nvPr/>
        </p:nvCxnSpPr>
        <p:spPr bwMode="auto">
          <a:xfrm>
            <a:off x="5029200" y="2590800"/>
            <a:ext cx="0" cy="157489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EVALUASI KINERJA BANGUNAN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90600" y="1140023"/>
            <a:ext cx="30480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Matrix Kinerja Struktur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3999" y="1749623"/>
            <a:ext cx="6019801" cy="4191000"/>
            <a:chOff x="1523999" y="1749623"/>
            <a:chExt cx="6019801" cy="419100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12671" t="28696" r="29542" b="6337"/>
            <a:stretch>
              <a:fillRect/>
            </a:stretch>
          </p:blipFill>
          <p:spPr bwMode="auto">
            <a:xfrm>
              <a:off x="1752600" y="2664023"/>
              <a:ext cx="57912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3505200" y="1749623"/>
              <a:ext cx="3733800" cy="457200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</a:pPr>
              <a:r>
                <a:rPr lang="id-ID" b="1" dirty="0" smtClean="0">
                  <a:solidFill>
                    <a:srgbClr val="0070C0"/>
                  </a:solidFill>
                </a:rPr>
                <a:t>Earth Quake Performance Level</a:t>
              </a: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3048000" y="2133600"/>
              <a:ext cx="14478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id-ID" sz="1400" b="1" dirty="0" smtClean="0">
                  <a:solidFill>
                    <a:srgbClr val="00B050"/>
                  </a:solidFill>
                </a:rPr>
                <a:t>Immediate</a:t>
              </a:r>
            </a:p>
            <a:p>
              <a:pPr marL="342900" lvl="0" indent="-342900" algn="ctr">
                <a:spcBef>
                  <a:spcPct val="20000"/>
                </a:spcBef>
              </a:pPr>
              <a:r>
                <a:rPr lang="id-ID" sz="1400" b="1" dirty="0" smtClean="0">
                  <a:solidFill>
                    <a:srgbClr val="00B050"/>
                  </a:solidFill>
                </a:rPr>
                <a:t>Occupancy</a:t>
              </a: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4419600" y="2133600"/>
              <a:ext cx="14478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id-ID" sz="1400" b="1" dirty="0" smtClean="0">
                  <a:solidFill>
                    <a:srgbClr val="00B050"/>
                  </a:solidFill>
                </a:rPr>
                <a:t>Life</a:t>
              </a:r>
            </a:p>
            <a:p>
              <a:pPr marL="342900" lvl="0" indent="-342900" algn="ctr">
                <a:spcBef>
                  <a:spcPct val="20000"/>
                </a:spcBef>
              </a:pPr>
              <a:r>
                <a:rPr lang="id-ID" sz="1400" b="1" dirty="0" smtClean="0">
                  <a:solidFill>
                    <a:srgbClr val="00B050"/>
                  </a:solidFill>
                </a:rPr>
                <a:t>Safety</a:t>
              </a: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5943600" y="2133600"/>
              <a:ext cx="14478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id-ID" sz="1400" b="1" dirty="0" smtClean="0">
                  <a:solidFill>
                    <a:srgbClr val="00B050"/>
                  </a:solidFill>
                </a:rPr>
                <a:t>Structural</a:t>
              </a:r>
            </a:p>
            <a:p>
              <a:pPr marL="342900" lvl="0" indent="-342900" algn="ctr">
                <a:spcBef>
                  <a:spcPct val="20000"/>
                </a:spcBef>
              </a:pPr>
              <a:r>
                <a:rPr lang="id-ID" sz="1400" b="1" dirty="0" smtClean="0">
                  <a:solidFill>
                    <a:srgbClr val="00B050"/>
                  </a:solidFill>
                </a:rPr>
                <a:t>Stability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1828800" y="2895600"/>
              <a:ext cx="12192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id-ID" sz="1200" b="1" dirty="0" smtClean="0">
                  <a:solidFill>
                    <a:srgbClr val="00B050"/>
                  </a:solidFill>
                </a:rPr>
                <a:t>Serviceability</a:t>
              </a:r>
            </a:p>
            <a:p>
              <a:pPr marL="342900" lvl="0" indent="-342900" algn="ctr">
                <a:spcBef>
                  <a:spcPct val="20000"/>
                </a:spcBef>
              </a:pPr>
              <a:r>
                <a:rPr lang="id-ID" sz="1200" b="1" dirty="0" smtClean="0">
                  <a:solidFill>
                    <a:srgbClr val="00B050"/>
                  </a:solidFill>
                </a:rPr>
                <a:t>100 th</a:t>
              </a: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>
            <a:xfrm>
              <a:off x="1828800" y="3810000"/>
              <a:ext cx="12192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id-ID" sz="1200" b="1" dirty="0" smtClean="0">
                  <a:solidFill>
                    <a:srgbClr val="00B050"/>
                  </a:solidFill>
                </a:rPr>
                <a:t>Desain</a:t>
              </a:r>
            </a:p>
            <a:p>
              <a:pPr marL="342900" lvl="0" indent="-342900" algn="ctr">
                <a:spcBef>
                  <a:spcPct val="20000"/>
                </a:spcBef>
              </a:pPr>
              <a:r>
                <a:rPr lang="id-ID" sz="1200" b="1" dirty="0" smtClean="0">
                  <a:solidFill>
                    <a:srgbClr val="00B050"/>
                  </a:solidFill>
                </a:rPr>
                <a:t>500 th</a:t>
              </a: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>
            <a:xfrm>
              <a:off x="1828800" y="4724400"/>
              <a:ext cx="12192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id-ID" sz="1200" b="1" dirty="0" smtClean="0">
                  <a:solidFill>
                    <a:srgbClr val="00B050"/>
                  </a:solidFill>
                </a:rPr>
                <a:t>Maximum</a:t>
              </a:r>
            </a:p>
            <a:p>
              <a:pPr marL="342900" lvl="0" indent="-342900" algn="ctr">
                <a:spcBef>
                  <a:spcPct val="20000"/>
                </a:spcBef>
              </a:pPr>
              <a:r>
                <a:rPr lang="id-ID" sz="1200" b="1" dirty="0" smtClean="0">
                  <a:solidFill>
                    <a:srgbClr val="00B050"/>
                  </a:solidFill>
                </a:rPr>
                <a:t>1000 th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>
            <a:xfrm rot="16200000">
              <a:off x="-114301" y="3543300"/>
              <a:ext cx="3733800" cy="457200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</a:pPr>
              <a:r>
                <a:rPr lang="id-ID" b="1" dirty="0" smtClean="0">
                  <a:solidFill>
                    <a:srgbClr val="0070C0"/>
                  </a:solidFill>
                </a:rPr>
                <a:t>Earth Quake Desain Level</a:t>
              </a: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638800" y="6019800"/>
            <a:ext cx="1981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dirty="0" smtClean="0"/>
              <a:t>+ = unacceptable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24200" y="2743200"/>
            <a:ext cx="1371600" cy="838200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4572000" y="3657600"/>
            <a:ext cx="1371600" cy="838200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6019800" y="4572000"/>
            <a:ext cx="1371600" cy="838200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3124200" y="3657600"/>
            <a:ext cx="1371600" cy="838200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/>
          <p:cNvSpPr/>
          <p:nvPr/>
        </p:nvSpPr>
        <p:spPr>
          <a:xfrm>
            <a:off x="4572000" y="4572000"/>
            <a:ext cx="1371600" cy="838200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3124200" y="4572000"/>
            <a:ext cx="1371600" cy="838200"/>
          </a:xfrm>
          <a:prstGeom prst="rect">
            <a:avLst/>
          </a:prstGeom>
          <a:solidFill>
            <a:schemeClr val="accent1">
              <a:lumMod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PENAMAMAN PROFIL BALOK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 l="21669" t="7292" r="32650" b="12500"/>
          <a:stretch>
            <a:fillRect/>
          </a:stretch>
        </p:blipFill>
        <p:spPr bwMode="auto">
          <a:xfrm>
            <a:off x="1981200" y="1209460"/>
            <a:ext cx="5029200" cy="481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Oval 44"/>
          <p:cNvSpPr/>
          <p:nvPr/>
        </p:nvSpPr>
        <p:spPr>
          <a:xfrm>
            <a:off x="5715000" y="990600"/>
            <a:ext cx="457200" cy="5257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Oval 45"/>
          <p:cNvSpPr/>
          <p:nvPr/>
        </p:nvSpPr>
        <p:spPr>
          <a:xfrm>
            <a:off x="6705600" y="990600"/>
            <a:ext cx="457200" cy="5257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Oval 46"/>
          <p:cNvSpPr/>
          <p:nvPr/>
        </p:nvSpPr>
        <p:spPr>
          <a:xfrm rot="5400000">
            <a:off x="4305300" y="-1333500"/>
            <a:ext cx="457200" cy="5257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Oval 47"/>
          <p:cNvSpPr/>
          <p:nvPr/>
        </p:nvSpPr>
        <p:spPr>
          <a:xfrm rot="16200000">
            <a:off x="4305300" y="-419099"/>
            <a:ext cx="457200" cy="5257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Oval 48"/>
          <p:cNvSpPr/>
          <p:nvPr/>
        </p:nvSpPr>
        <p:spPr>
          <a:xfrm rot="5400000">
            <a:off x="2476500" y="4000500"/>
            <a:ext cx="228600" cy="1066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 rot="10800000">
            <a:off x="2438400" y="3048000"/>
            <a:ext cx="228600" cy="1066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7315200" y="762000"/>
            <a:ext cx="1676400" cy="381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b="1" dirty="0" smtClean="0"/>
              <a:t>Balok Eksterior</a:t>
            </a:r>
            <a:endParaRPr lang="id-ID" sz="1600" b="1" dirty="0" smtClean="0">
              <a:solidFill>
                <a:srgbClr val="00B050"/>
              </a:solidFill>
            </a:endParaRPr>
          </a:p>
        </p:txBody>
      </p:sp>
      <p:cxnSp>
        <p:nvCxnSpPr>
          <p:cNvPr id="54" name="Straight Connector 53"/>
          <p:cNvCxnSpPr>
            <a:stCxn id="47" idx="1"/>
            <a:endCxn id="52" idx="1"/>
          </p:cNvCxnSpPr>
          <p:nvPr/>
        </p:nvCxnSpPr>
        <p:spPr>
          <a:xfrm flipV="1">
            <a:off x="6392814" y="952500"/>
            <a:ext cx="922386" cy="181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6" idx="7"/>
          </p:cNvCxnSpPr>
          <p:nvPr/>
        </p:nvCxnSpPr>
        <p:spPr>
          <a:xfrm rot="5400000" flipH="1" flipV="1">
            <a:off x="7049130" y="1189715"/>
            <a:ext cx="617586" cy="524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7467600" y="3048000"/>
            <a:ext cx="1676400" cy="381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b="1" dirty="0" smtClean="0"/>
              <a:t>Balok Interior</a:t>
            </a:r>
            <a:endParaRPr lang="id-ID" sz="1600" b="1" dirty="0" smtClean="0">
              <a:solidFill>
                <a:srgbClr val="00B050"/>
              </a:solidFill>
            </a:endParaRPr>
          </a:p>
        </p:txBody>
      </p:sp>
      <p:cxnSp>
        <p:nvCxnSpPr>
          <p:cNvPr id="60" name="Straight Connector 59"/>
          <p:cNvCxnSpPr>
            <a:endCxn id="59" idx="1"/>
          </p:cNvCxnSpPr>
          <p:nvPr/>
        </p:nvCxnSpPr>
        <p:spPr>
          <a:xfrm>
            <a:off x="6172200" y="2979786"/>
            <a:ext cx="1295400" cy="258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400800" y="2370187"/>
            <a:ext cx="1295402" cy="6016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3"/>
          <p:cNvSpPr txBox="1">
            <a:spLocks noChangeArrowheads="1"/>
          </p:cNvSpPr>
          <p:nvPr/>
        </p:nvSpPr>
        <p:spPr>
          <a:xfrm>
            <a:off x="228600" y="3733800"/>
            <a:ext cx="1371600" cy="381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b="1" dirty="0" smtClean="0"/>
              <a:t>Balok Anak</a:t>
            </a:r>
            <a:endParaRPr lang="id-ID" sz="1600" b="1" dirty="0" smtClean="0">
              <a:solidFill>
                <a:srgbClr val="00B05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1447799" y="3733800"/>
            <a:ext cx="990603" cy="84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219202" y="4114800"/>
            <a:ext cx="828954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build="allAtOnce"/>
      <p:bldP spid="59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PENAMAMAN PROFIL </a:t>
            </a:r>
            <a:r>
              <a:rPr lang="id-ID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KOLOM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 l="21669" t="7292" r="32650" b="12500"/>
          <a:stretch>
            <a:fillRect/>
          </a:stretch>
        </p:blipFill>
        <p:spPr bwMode="auto">
          <a:xfrm>
            <a:off x="1981200" y="1209460"/>
            <a:ext cx="5029200" cy="481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7315200" y="762000"/>
            <a:ext cx="1828800" cy="381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b="1" dirty="0" smtClean="0"/>
              <a:t>Kolom Sudut</a:t>
            </a:r>
            <a:endParaRPr lang="id-ID" sz="1600" b="1" dirty="0" smtClean="0">
              <a:solidFill>
                <a:srgbClr val="00B050"/>
              </a:solidFill>
            </a:endParaRPr>
          </a:p>
        </p:txBody>
      </p:sp>
      <p:cxnSp>
        <p:nvCxnSpPr>
          <p:cNvPr id="54" name="Straight Connector 53"/>
          <p:cNvCxnSpPr>
            <a:stCxn id="26" idx="7"/>
            <a:endCxn id="52" idx="1"/>
          </p:cNvCxnSpPr>
          <p:nvPr/>
        </p:nvCxnSpPr>
        <p:spPr>
          <a:xfrm rot="5400000" flipH="1" flipV="1">
            <a:off x="7082374" y="965971"/>
            <a:ext cx="246296" cy="2193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7467600" y="3048000"/>
            <a:ext cx="1676400" cy="381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b="1" dirty="0" smtClean="0"/>
              <a:t>Kolom Interior</a:t>
            </a:r>
            <a:endParaRPr lang="id-ID" sz="1600" b="1" dirty="0" smtClean="0">
              <a:solidFill>
                <a:srgbClr val="00B05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6172200" y="2979786"/>
            <a:ext cx="1295400" cy="258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895600" y="2057400"/>
            <a:ext cx="3276600" cy="3200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6705600" y="1143000"/>
            <a:ext cx="457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/>
          <p:cNvSpPr/>
          <p:nvPr/>
        </p:nvSpPr>
        <p:spPr>
          <a:xfrm>
            <a:off x="6705600" y="2057400"/>
            <a:ext cx="457200" cy="3276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7315200" y="2057400"/>
            <a:ext cx="1828800" cy="381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b="1" dirty="0" smtClean="0"/>
              <a:t>Kolom Eksterior</a:t>
            </a:r>
            <a:endParaRPr lang="id-ID" sz="1600" b="1" dirty="0" smtClean="0">
              <a:solidFill>
                <a:srgbClr val="00B050"/>
              </a:solidFill>
            </a:endParaRPr>
          </a:p>
        </p:txBody>
      </p:sp>
      <p:cxnSp>
        <p:nvCxnSpPr>
          <p:cNvPr id="31" name="Straight Connector 30"/>
          <p:cNvCxnSpPr>
            <a:stCxn id="29" idx="7"/>
          </p:cNvCxnSpPr>
          <p:nvPr/>
        </p:nvCxnSpPr>
        <p:spPr>
          <a:xfrm rot="5400000" flipH="1" flipV="1">
            <a:off x="7075277" y="2230369"/>
            <a:ext cx="327447" cy="2863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allAtOnce"/>
      <p:bldP spid="59" grpId="0"/>
      <p:bldP spid="25" grpId="0" animBg="1"/>
      <p:bldP spid="26" grpId="0" animBg="1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HASIL DESAIN BALOK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19200" y="838200"/>
            <a:ext cx="30480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6-lantai wilayah 2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52600" y="1524000"/>
          <a:ext cx="6175565" cy="2971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59180"/>
                <a:gridCol w="1795780"/>
                <a:gridCol w="1715325"/>
                <a:gridCol w="160528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</a:t>
                      </a:r>
                      <a:r>
                        <a:rPr lang="id-ID" baseline="0" dirty="0" smtClean="0"/>
                        <a:t> Induk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 Anak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Eksterior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350x175x7x11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350x175x7x11</a:t>
                      </a: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250x125x6x9</a:t>
                      </a: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109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300x150x6,5x9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298x149x5,5x8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HASIL DESAIN </a:t>
            </a:r>
            <a:r>
              <a:rPr lang="id-ID" sz="2400" b="1" kern="0" dirty="0" smtClean="0">
                <a:solidFill>
                  <a:schemeClr val="tx2"/>
                </a:solidFill>
              </a:rPr>
              <a:t>BALOK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9200" y="838200"/>
            <a:ext cx="30480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10-lantai wilayah 2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05000" y="1371600"/>
          <a:ext cx="6150164" cy="445219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7497"/>
                <a:gridCol w="1752357"/>
                <a:gridCol w="1673847"/>
                <a:gridCol w="1566463"/>
              </a:tblGrid>
              <a:tr h="359510"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</a:t>
                      </a:r>
                      <a:r>
                        <a:rPr lang="id-ID" baseline="0" dirty="0" smtClean="0"/>
                        <a:t> Induk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 Anak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9510"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Eksterior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51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id-ID" dirty="0" smtClean="0"/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endParaRPr lang="id-ID" dirty="0" smtClean="0"/>
                    </a:p>
                    <a:p>
                      <a:pPr algn="ctr"/>
                      <a:r>
                        <a:rPr lang="id-ID" dirty="0" smtClean="0"/>
                        <a:t>350x175x7x11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350x175x7x11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250x125x6x9</a:t>
                      </a: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951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51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51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51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51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51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7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951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8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883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9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300x150x6,5x9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951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298x149x5,5x8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6" name="Picture 4" descr="Office Space Title Bar"/>
            <p:cNvPicPr>
              <a:picLocks noChangeAspect="1" noChangeArrowheads="1"/>
            </p:cNvPicPr>
            <p:nvPr/>
          </p:nvPicPr>
          <p:blipFill>
            <a:blip r:embed="rId3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LATAR BELAKANG</a:t>
            </a:r>
            <a:endParaRPr lang="id-ID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d-ID" sz="2000" b="1" dirty="0" smtClean="0"/>
              <a:t>Penelitian terakhir mengenai SRPMK tanpa RBS</a:t>
            </a:r>
            <a:endParaRPr lang="id-ID" sz="2000" dirty="0" smtClean="0"/>
          </a:p>
          <a:p>
            <a:pPr>
              <a:buFont typeface="Arial" charset="0"/>
              <a:buChar char="•"/>
            </a:pPr>
            <a:r>
              <a:rPr lang="id-ID" sz="2000" dirty="0" smtClean="0"/>
              <a:t>Wiyono dan Yuwono  (</a:t>
            </a:r>
            <a:r>
              <a:rPr lang="id-ID" sz="2000" b="1" dirty="0" smtClean="0">
                <a:solidFill>
                  <a:srgbClr val="00B050"/>
                </a:solidFill>
              </a:rPr>
              <a:t>2008</a:t>
            </a:r>
            <a:r>
              <a:rPr lang="id-ID" sz="2000" dirty="0" smtClean="0"/>
              <a:t>) – wilayah 6 peta gempa</a:t>
            </a:r>
          </a:p>
          <a:p>
            <a:pPr>
              <a:buFont typeface="Arial" charset="0"/>
              <a:buChar char="•"/>
            </a:pPr>
            <a:r>
              <a:rPr lang="id-ID" sz="2000" dirty="0" smtClean="0"/>
              <a:t>Budihardjo dan Santoso (</a:t>
            </a:r>
            <a:r>
              <a:rPr lang="id-ID" sz="2000" b="1" dirty="0" smtClean="0">
                <a:solidFill>
                  <a:srgbClr val="00B050"/>
                </a:solidFill>
              </a:rPr>
              <a:t>2007</a:t>
            </a:r>
            <a:r>
              <a:rPr lang="id-ID" sz="2000" dirty="0" smtClean="0"/>
              <a:t>) – wilayah 2 peta gempa</a:t>
            </a:r>
          </a:p>
          <a:p>
            <a:pPr>
              <a:buNone/>
            </a:pPr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note</a:t>
            </a:r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</a:rPr>
              <a:t> : balok dan kolom menggunakan </a:t>
            </a:r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</a:rPr>
              <a:t>, orientasi kolom diatur sedemikian</a:t>
            </a:r>
          </a:p>
          <a:p>
            <a:pPr>
              <a:buNone/>
            </a:pPr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</a:rPr>
              <a:t>	     rupa agar kekakuan arah-x dan –y relatif sama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Hasil Penelitian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sangat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sulit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en-US" sz="2000" dirty="0" err="1" smtClean="0"/>
              <a:t>profil</a:t>
            </a:r>
            <a:r>
              <a:rPr lang="en-US" sz="2000" dirty="0" smtClean="0"/>
              <a:t> yang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kompak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</a:t>
            </a:r>
            <a:r>
              <a:rPr lang="en-US" sz="2000" dirty="0" err="1" smtClean="0"/>
              <a:t>profil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mengakibatkan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profil</a:t>
            </a:r>
            <a:r>
              <a:rPr lang="en-US" sz="2000" dirty="0" smtClean="0"/>
              <a:t> </a:t>
            </a:r>
            <a:r>
              <a:rPr lang="en-US" sz="2000" dirty="0" err="1" smtClean="0"/>
              <a:t>terpakai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efisien</a:t>
            </a:r>
            <a:r>
              <a:rPr lang="id-ID" sz="20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id-ID" sz="2000" b="1" dirty="0" smtClean="0">
                <a:solidFill>
                  <a:srgbClr val="00B050"/>
                </a:solidFill>
              </a:rPr>
              <a:t>Damage index </a:t>
            </a:r>
            <a:r>
              <a:rPr lang="id-ID" sz="2000" dirty="0" smtClean="0"/>
              <a:t> </a:t>
            </a:r>
            <a:r>
              <a:rPr lang="id-ID" sz="2000" dirty="0" smtClean="0"/>
              <a:t>sesuai </a:t>
            </a:r>
            <a:r>
              <a:rPr lang="id-ID" sz="2000" dirty="0" smtClean="0"/>
              <a:t>dalam </a:t>
            </a:r>
            <a:r>
              <a:rPr lang="id-ID" sz="2000" dirty="0" smtClean="0"/>
              <a:t>batasan</a:t>
            </a:r>
            <a:r>
              <a:rPr lang="id-ID" sz="2000" dirty="0" smtClean="0"/>
              <a:t> </a:t>
            </a:r>
            <a:r>
              <a:rPr lang="id-ID" sz="1600" dirty="0" smtClean="0"/>
              <a:t>(FEMA 350)</a:t>
            </a:r>
            <a:endParaRPr lang="id-ID" sz="2000" dirty="0" smtClean="0"/>
          </a:p>
          <a:p>
            <a:pPr>
              <a:buFont typeface="Arial" charset="0"/>
              <a:buChar char="•"/>
            </a:pPr>
            <a:r>
              <a:rPr lang="id-ID" sz="2000" b="1" dirty="0" smtClean="0">
                <a:solidFill>
                  <a:srgbClr val="00B050"/>
                </a:solidFill>
              </a:rPr>
              <a:t>Drift Ratio</a:t>
            </a:r>
            <a:r>
              <a:rPr lang="id-ID" sz="2000" dirty="0" smtClean="0"/>
              <a:t> pada willayah 2 arah Y melebihi batasan </a:t>
            </a:r>
            <a:r>
              <a:rPr lang="id-ID" sz="1600" dirty="0" smtClean="0"/>
              <a:t>(Vision 2000)</a:t>
            </a:r>
            <a:endParaRPr lang="id-ID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HASIL DESAIN</a:t>
            </a:r>
            <a:r>
              <a:rPr lang="id-ID" sz="2400" b="1" kern="0" dirty="0" smtClean="0">
                <a:solidFill>
                  <a:schemeClr val="tx2"/>
                </a:solidFill>
              </a:rPr>
              <a:t> BALOK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9200" y="838200"/>
            <a:ext cx="30480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6-lantai wilayah 6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2600" y="1524000"/>
          <a:ext cx="6256020" cy="2956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59180"/>
                <a:gridCol w="1795780"/>
                <a:gridCol w="1795780"/>
                <a:gridCol w="160528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</a:t>
                      </a:r>
                      <a:r>
                        <a:rPr lang="id-ID" baseline="0" dirty="0" smtClean="0"/>
                        <a:t> Induk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 Anak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Eksterior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450x200x9x14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450x200x9x14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250x125x6x9</a:t>
                      </a: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500x200x10x16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500x200x10x16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58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450x200x9x14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450x200x9x14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400x200x8x13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400x200x8x13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mtClean="0"/>
                        <a:t>350x175x7x11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350x175x7x11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HASIL DESAIN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9200" y="838200"/>
            <a:ext cx="30480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10-lantai wilayah 6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05000" y="1246485"/>
          <a:ext cx="6408610" cy="439231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7497"/>
                <a:gridCol w="1842325"/>
                <a:gridCol w="1842325"/>
                <a:gridCol w="1566463"/>
              </a:tblGrid>
              <a:tr h="354198"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</a:t>
                      </a:r>
                      <a:r>
                        <a:rPr lang="id-ID" baseline="0" dirty="0" smtClean="0"/>
                        <a:t> Induk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Balok Anak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198"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Eksterior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600x200x11x17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600x200x11x17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250x125x6x9</a:t>
                      </a: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19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588x300x12x20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588x300x12x20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600x200x11x17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600x200x11x17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7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5419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8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6895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9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450x200x9x14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450x200x9x14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4064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400x200x8x13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400x200x8x13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HASIL DESAIN KOLOM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19200" y="838200"/>
            <a:ext cx="30480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6-lantai wilayah 2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52600" y="1524000"/>
          <a:ext cx="6553200" cy="2941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59180"/>
                <a:gridCol w="1795780"/>
                <a:gridCol w="1842325"/>
                <a:gridCol w="185591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Kolom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Kolom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Eksterior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Sudut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500x200x10x16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600x200x11x17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400x200x8x13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/>
                </a:tc>
              </a:tr>
              <a:tr h="27770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450x200x9x14</a:t>
                      </a:r>
                      <a:endParaRPr lang="id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500x200x10x16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350x175x7x11</a:t>
                      </a:r>
                      <a:endParaRPr lang="id-ID" dirty="0"/>
                    </a:p>
                  </a:txBody>
                  <a:tcPr anchor="ctr"/>
                </a:tc>
              </a:tr>
              <a:tr h="32427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400x200x8x13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400x200x8x13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300x150x6,5x9</a:t>
                      </a:r>
                      <a:endParaRPr lang="id-ID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350x175x7x11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350x175x7x11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HASIL DESAIN</a:t>
            </a:r>
            <a:r>
              <a:rPr lang="id-ID" sz="2400" b="1" kern="0" dirty="0" smtClean="0">
                <a:solidFill>
                  <a:schemeClr val="tx2"/>
                </a:solidFill>
              </a:rPr>
              <a:t> KOLOM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9200" y="838200"/>
            <a:ext cx="30480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10-lantai wilayah 2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28800" y="1295401"/>
          <a:ext cx="6781800" cy="44635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7497"/>
                <a:gridCol w="1890503"/>
                <a:gridCol w="1828800"/>
                <a:gridCol w="1905000"/>
              </a:tblGrid>
              <a:tr h="354833"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Kolom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Kolom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Eksterior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Sudut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600x200x11x17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588x300x12x20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500x200x10x16</a:t>
                      </a: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600x200x11x17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450x200x9x14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500x200x10x16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500x200x10x16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400x200x8x13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7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450x200x9x14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8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450x200x9x14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350x175x7x11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9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02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400x200x8x13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400x200x8x13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HASIL DESAIN KOLOM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9200" y="838200"/>
            <a:ext cx="30480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6-lantai wilayah 6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2600" y="1524000"/>
          <a:ext cx="6553200" cy="2941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59180"/>
                <a:gridCol w="1795780"/>
                <a:gridCol w="1842325"/>
                <a:gridCol w="185591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Kolom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Kolom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Eksterior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Sudut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700x300x13x24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700x300x13x24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600x200x11x17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 anchor="ctr"/>
                </a:tc>
              </a:tr>
              <a:tr h="27770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588x300x12x20</a:t>
                      </a:r>
                      <a:endParaRPr lang="id-ID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588x300x12x20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500x200x10x16</a:t>
                      </a:r>
                      <a:endParaRPr lang="id-ID" dirty="0"/>
                    </a:p>
                  </a:txBody>
                  <a:tcPr anchor="ctr"/>
                </a:tc>
              </a:tr>
              <a:tr h="32427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400x200x8x13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400x200x8x13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400x200x8x13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HASIL DESAIN KOLOM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9200" y="838200"/>
            <a:ext cx="30480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10-lantai wilayah 6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28800" y="1295401"/>
          <a:ext cx="6781800" cy="441394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7497"/>
                <a:gridCol w="1890503"/>
                <a:gridCol w="1828800"/>
                <a:gridCol w="1905000"/>
              </a:tblGrid>
              <a:tr h="354833"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Kolom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Kolom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Eksterior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Interior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Sudut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900x300x16x28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900x300x16x28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800x300x14x26</a:t>
                      </a: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700x300x13x24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800x300x14x26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800x300x14x26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7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700x300x13x24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700x300x13x24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588x300x12x20</a:t>
                      </a:r>
                    </a:p>
                  </a:txBody>
                  <a:tcPr anchor="ctr"/>
                </a:tc>
              </a:tr>
              <a:tr h="35483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8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4093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9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588x300x12x20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588x300x12x20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400x200x8x13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058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Lantai 10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600x200x11x17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600x200x11x17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</a:t>
            </a:r>
            <a:r>
              <a:rPr lang="id-ID" sz="2000" b="1" dirty="0" smtClean="0">
                <a:solidFill>
                  <a:srgbClr val="00B050"/>
                </a:solidFill>
              </a:rPr>
              <a:t>100th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600200"/>
            <a:ext cx="3657600" cy="277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724400" y="1676400"/>
            <a:ext cx="3657600" cy="27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14" name="Picture 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4724400" y="1600201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5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500th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600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24400" y="1600200"/>
            <a:ext cx="36576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6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20" name="Picture 1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rcRect l="4938" t="24138" r="52028" b="19749"/>
          <a:stretch>
            <a:fillRect/>
          </a:stretch>
        </p:blipFill>
        <p:spPr bwMode="auto">
          <a:xfrm>
            <a:off x="4724399" y="1600201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rcRect l="4821" t="32687" r="51478" b="13019"/>
          <a:stretch>
            <a:fillRect/>
          </a:stretch>
        </p:blipFill>
        <p:spPr bwMode="auto">
          <a:xfrm>
            <a:off x="762000" y="1600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6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21" name="Picture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LATAR BELAKANG</a:t>
            </a:r>
            <a:endParaRPr lang="id-ID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d-ID" sz="2000" b="1" dirty="0" smtClean="0"/>
              <a:t>Penelitian terakhir mengenai SRPMK dengan RBS pada 1 arah</a:t>
            </a:r>
            <a:r>
              <a:rPr lang="id-ID" sz="20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id-ID" sz="2000" dirty="0" smtClean="0"/>
              <a:t>Hadinyoto dan Luis (</a:t>
            </a:r>
            <a:r>
              <a:rPr lang="id-ID" sz="2000" b="1" dirty="0" smtClean="0">
                <a:solidFill>
                  <a:srgbClr val="00B050"/>
                </a:solidFill>
              </a:rPr>
              <a:t>2010</a:t>
            </a:r>
            <a:r>
              <a:rPr lang="id-ID" sz="2000" dirty="0" smtClean="0"/>
              <a:t>) – wilayah 6 peta gempa</a:t>
            </a:r>
          </a:p>
          <a:p>
            <a:pPr>
              <a:buFont typeface="Arial" charset="0"/>
              <a:buChar char="•"/>
            </a:pPr>
            <a:r>
              <a:rPr lang="id-ID" sz="2000" dirty="0" smtClean="0"/>
              <a:t>Limongan dan Leonata (</a:t>
            </a:r>
            <a:r>
              <a:rPr lang="id-ID" sz="2000" b="1" dirty="0" smtClean="0">
                <a:solidFill>
                  <a:srgbClr val="00B050"/>
                </a:solidFill>
              </a:rPr>
              <a:t>2010</a:t>
            </a:r>
            <a:r>
              <a:rPr lang="id-ID" sz="2000" dirty="0" smtClean="0"/>
              <a:t>) – wilayah 2 peta gempa</a:t>
            </a:r>
          </a:p>
          <a:p>
            <a:pPr>
              <a:buNone/>
            </a:pPr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note</a:t>
            </a:r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</a:rPr>
              <a:t> : -  Balok dan kolom menggunakan </a:t>
            </a:r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</a:rPr>
              <a:t>, orientasi sb. kuat kolom searah beban gempa</a:t>
            </a:r>
          </a:p>
          <a:p>
            <a:pPr>
              <a:buNone/>
            </a:pPr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</a:rPr>
              <a:t>	     - RBS hanya pada balok yang dipasang searah beban gempa</a:t>
            </a:r>
          </a:p>
          <a:p>
            <a:pPr>
              <a:buNone/>
            </a:pPr>
            <a:r>
              <a:rPr lang="id-ID" sz="1600" dirty="0" smtClean="0">
                <a:solidFill>
                  <a:schemeClr val="accent6">
                    <a:lumMod val="75000"/>
                  </a:schemeClr>
                </a:solidFill>
              </a:rPr>
              <a:t>	     - Struktur arah lainnya tidak diperiksa </a:t>
            </a:r>
            <a:r>
              <a:rPr lang="id-ID" sz="1200" dirty="0" smtClean="0">
                <a:solidFill>
                  <a:schemeClr val="accent6">
                    <a:lumMod val="75000"/>
                  </a:schemeClr>
                </a:solidFill>
              </a:rPr>
              <a:t>(diberi bracing)</a:t>
            </a:r>
            <a:endParaRPr lang="id-ID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id-ID" sz="1050" dirty="0" smtClean="0"/>
          </a:p>
          <a:p>
            <a:pPr>
              <a:buNone/>
            </a:pPr>
            <a:r>
              <a:rPr lang="id-ID" sz="1800" b="1" dirty="0" smtClean="0"/>
              <a:t>Hasil Penelitian</a:t>
            </a:r>
          </a:p>
          <a:p>
            <a:pPr>
              <a:buFont typeface="Arial" charset="0"/>
              <a:buChar char="•"/>
            </a:pPr>
            <a:r>
              <a:rPr lang="id-ID" sz="1800" dirty="0" smtClean="0"/>
              <a:t>Persyaratan </a:t>
            </a:r>
            <a:r>
              <a:rPr lang="id-ID" sz="1800" b="1" dirty="0" smtClean="0">
                <a:solidFill>
                  <a:srgbClr val="00B050"/>
                </a:solidFill>
              </a:rPr>
              <a:t>strong column weak beam</a:t>
            </a:r>
            <a:r>
              <a:rPr lang="id-ID" sz="1800" dirty="0" smtClean="0"/>
              <a:t> lebih </a:t>
            </a:r>
            <a:r>
              <a:rPr lang="id-ID" sz="1800" b="1" dirty="0" smtClean="0">
                <a:solidFill>
                  <a:srgbClr val="0070C0"/>
                </a:solidFill>
              </a:rPr>
              <a:t>terjamin</a:t>
            </a:r>
            <a:r>
              <a:rPr lang="id-ID" sz="1800" dirty="0" smtClean="0"/>
              <a:t>. Profil balok dan kolom lebih </a:t>
            </a:r>
            <a:r>
              <a:rPr lang="id-ID" sz="1800" b="1" dirty="0" smtClean="0">
                <a:solidFill>
                  <a:srgbClr val="0070C0"/>
                </a:solidFill>
              </a:rPr>
              <a:t>efisien</a:t>
            </a:r>
            <a:r>
              <a:rPr lang="id-ID" sz="1800" dirty="0" smtClean="0"/>
              <a:t> dibandingkan SRPMK tanpa RBS</a:t>
            </a:r>
          </a:p>
          <a:p>
            <a:pPr>
              <a:buFont typeface="Arial" charset="0"/>
              <a:buChar char="•"/>
            </a:pPr>
            <a:r>
              <a:rPr lang="id-ID" sz="1800" b="1" dirty="0" smtClean="0">
                <a:solidFill>
                  <a:srgbClr val="00B050"/>
                </a:solidFill>
              </a:rPr>
              <a:t>Drift ratio</a:t>
            </a:r>
            <a:r>
              <a:rPr lang="id-ID" sz="1800" dirty="0" smtClean="0"/>
              <a:t> yang terjadi lebih </a:t>
            </a:r>
            <a:r>
              <a:rPr lang="id-ID" sz="1800" b="1" dirty="0" smtClean="0">
                <a:solidFill>
                  <a:srgbClr val="0070C0"/>
                </a:solidFill>
              </a:rPr>
              <a:t>besar</a:t>
            </a:r>
            <a:r>
              <a:rPr lang="id-ID" sz="1800" dirty="0" smtClean="0"/>
              <a:t> dibandingkan persyaratan </a:t>
            </a:r>
            <a:r>
              <a:rPr lang="id-ID" sz="1400" dirty="0" smtClean="0"/>
              <a:t>(Vision 2000)</a:t>
            </a:r>
            <a:endParaRPr lang="id-ID" sz="1800" dirty="0" smtClean="0"/>
          </a:p>
          <a:p>
            <a:pPr>
              <a:buFont typeface="Arial" charset="0"/>
              <a:buChar char="•"/>
            </a:pPr>
            <a:r>
              <a:rPr lang="id-ID" sz="1800" b="1" dirty="0" smtClean="0">
                <a:solidFill>
                  <a:srgbClr val="0070C0"/>
                </a:solidFill>
              </a:rPr>
              <a:t>Damage index </a:t>
            </a:r>
            <a:r>
              <a:rPr lang="id-ID" sz="1800" b="1" dirty="0" smtClean="0">
                <a:solidFill>
                  <a:srgbClr val="00B050"/>
                </a:solidFill>
              </a:rPr>
              <a:t>balok</a:t>
            </a:r>
            <a:r>
              <a:rPr lang="id-ID" sz="1800" dirty="0" smtClean="0"/>
              <a:t> pada wilayah </a:t>
            </a:r>
            <a:r>
              <a:rPr lang="id-ID" sz="1800" b="1" dirty="0" smtClean="0">
                <a:solidFill>
                  <a:srgbClr val="0070C0"/>
                </a:solidFill>
              </a:rPr>
              <a:t>6</a:t>
            </a:r>
            <a:r>
              <a:rPr lang="id-ID" sz="1800" dirty="0" smtClean="0">
                <a:solidFill>
                  <a:srgbClr val="0070C0"/>
                </a:solidFill>
              </a:rPr>
              <a:t> </a:t>
            </a:r>
            <a:r>
              <a:rPr lang="id-ID" sz="1800" b="1" dirty="0" smtClean="0">
                <a:solidFill>
                  <a:srgbClr val="0070C0"/>
                </a:solidFill>
              </a:rPr>
              <a:t>tidak</a:t>
            </a:r>
            <a:r>
              <a:rPr lang="id-ID" sz="1800" dirty="0" smtClean="0">
                <a:solidFill>
                  <a:srgbClr val="0070C0"/>
                </a:solidFill>
              </a:rPr>
              <a:t> </a:t>
            </a:r>
            <a:r>
              <a:rPr lang="id-ID" sz="1800" dirty="0" smtClean="0"/>
              <a:t>memenuhi syarat </a:t>
            </a:r>
            <a:r>
              <a:rPr lang="id-ID" sz="1400" dirty="0" smtClean="0"/>
              <a:t>(FEMA 350)</a:t>
            </a:r>
            <a:endParaRPr lang="id-ID" sz="1800" dirty="0"/>
          </a:p>
        </p:txBody>
      </p:sp>
      <p:grpSp>
        <p:nvGrpSpPr>
          <p:cNvPr id="2" name="Group 8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6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rcRect l="5754" t="33795" r="50700" b="11634"/>
          <a:stretch>
            <a:fillRect/>
          </a:stretch>
        </p:blipFill>
        <p:spPr bwMode="auto">
          <a:xfrm>
            <a:off x="762000" y="1600200"/>
            <a:ext cx="3657600" cy="272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rcRect l="5188" t="25319" r="50874" b="20638"/>
          <a:stretch>
            <a:fillRect/>
          </a:stretch>
        </p:blipFill>
        <p:spPr bwMode="auto">
          <a:xfrm>
            <a:off x="4724400" y="1600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6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500th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21" name="Picture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rcRect l="5131" t="24931" r="50714" b="20222"/>
          <a:stretch>
            <a:fillRect/>
          </a:stretch>
        </p:blipFill>
        <p:spPr bwMode="auto">
          <a:xfrm>
            <a:off x="4724400" y="1600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rcRect l="4355" t="31579" r="51788" b="13019"/>
          <a:stretch>
            <a:fillRect/>
          </a:stretch>
        </p:blipFill>
        <p:spPr bwMode="auto">
          <a:xfrm>
            <a:off x="762000" y="1600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6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21" name="Picture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24400" y="1600201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1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6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638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21" name="Picture 20"/>
          <p:cNvPicPr/>
          <p:nvPr/>
        </p:nvPicPr>
        <p:blipFill>
          <a:blip r:embed="rId8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4400" y="1600200"/>
            <a:ext cx="3657600" cy="402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1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6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500th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7150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19" name="Picture 18"/>
          <p:cNvPicPr/>
          <p:nvPr/>
        </p:nvPicPr>
        <p:blipFill>
          <a:blip r:embed="rId8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6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7150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19" name="Picture 18"/>
          <p:cNvPicPr/>
          <p:nvPr/>
        </p:nvPicPr>
        <p:blipFill>
          <a:blip r:embed="rId8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/>
          <a:srcRect l="8554" t="17452" r="56298" b="11911"/>
          <a:stretch>
            <a:fillRect/>
          </a:stretch>
        </p:blipFill>
        <p:spPr bwMode="auto">
          <a:xfrm flipH="1">
            <a:off x="4724400" y="1600200"/>
            <a:ext cx="3657600" cy="401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rcRect l="13219" t="23823" r="57698" b="18666"/>
          <a:stretch>
            <a:fillRect/>
          </a:stretch>
        </p:blipFill>
        <p:spPr bwMode="auto">
          <a:xfrm>
            <a:off x="761999" y="16002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6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7150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19" name="Picture 18"/>
          <p:cNvPicPr/>
          <p:nvPr/>
        </p:nvPicPr>
        <p:blipFill>
          <a:blip r:embed="rId8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rcRect l="9798" t="17452" r="55210" b="12742"/>
          <a:stretch>
            <a:fillRect/>
          </a:stretch>
        </p:blipFill>
        <p:spPr bwMode="auto">
          <a:xfrm>
            <a:off x="4724400" y="1676400"/>
            <a:ext cx="3657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rcRect l="13219" t="21053" r="56921" b="20947"/>
          <a:stretch>
            <a:fillRect/>
          </a:stretch>
        </p:blipFill>
        <p:spPr bwMode="auto">
          <a:xfrm>
            <a:off x="762000" y="16002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6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500th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7150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19" name="Picture 18"/>
          <p:cNvPicPr/>
          <p:nvPr/>
        </p:nvPicPr>
        <p:blipFill>
          <a:blip r:embed="rId8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/>
          <a:srcRect l="9798" t="17175" r="55365" b="12465"/>
          <a:stretch>
            <a:fillRect/>
          </a:stretch>
        </p:blipFill>
        <p:spPr bwMode="auto">
          <a:xfrm>
            <a:off x="4724400" y="16002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rcRect l="10105" t="22992" r="59423" b="20012"/>
          <a:stretch>
            <a:fillRect/>
          </a:stretch>
        </p:blipFill>
        <p:spPr bwMode="auto">
          <a:xfrm>
            <a:off x="762000" y="1600201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6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Eksterior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7150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19" name="Picture 18"/>
          <p:cNvPicPr/>
          <p:nvPr/>
        </p:nvPicPr>
        <p:blipFill>
          <a:blip r:embed="rId8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4" cstate="print"/>
          <a:srcRect l="2059" t="2013" r="2647" b="2349"/>
          <a:stretch>
            <a:fillRect/>
          </a:stretch>
        </p:blipFill>
        <p:spPr bwMode="auto">
          <a:xfrm>
            <a:off x="990600" y="2133600"/>
            <a:ext cx="3657600" cy="36576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 l="2353" t="2373" r="2941" b="2034"/>
          <a:stretch>
            <a:fillRect/>
          </a:stretch>
        </p:blipFill>
        <p:spPr bwMode="auto">
          <a:xfrm>
            <a:off x="4724400" y="2133600"/>
            <a:ext cx="3657600" cy="36576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6" name="Picture 5" descr="Office Space Title Bar"/>
            <p:cNvPicPr>
              <a:picLocks noChangeAspect="1" noChangeArrowheads="1"/>
            </p:cNvPicPr>
            <p:nvPr/>
          </p:nvPicPr>
          <p:blipFill>
            <a:blip r:embed="rId6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7" name="Picture 6" descr="Logo petra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2400" b="1" cap="all" dirty="0" smtClean="0">
                <a:solidFill>
                  <a:schemeClr val="tx2"/>
                </a:solidFill>
              </a:rPr>
              <a:t>Displacement </a:t>
            </a:r>
            <a:r>
              <a:rPr lang="en-US" sz="2400" b="1" cap="all" dirty="0" err="1" smtClean="0">
                <a:solidFill>
                  <a:schemeClr val="tx2"/>
                </a:solidFill>
              </a:rPr>
              <a:t>dan</a:t>
            </a:r>
            <a:r>
              <a:rPr lang="en-US" sz="2400" b="1" cap="all" dirty="0" smtClean="0">
                <a:solidFill>
                  <a:schemeClr val="tx2"/>
                </a:solidFill>
              </a:rPr>
              <a:t> Drift Ratio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62000" y="1143000"/>
            <a:ext cx="3429000" cy="490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cap="all" dirty="0" smtClean="0">
                <a:solidFill>
                  <a:schemeClr val="tx2"/>
                </a:solidFill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d-ID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lantai Wilayah 2</a:t>
            </a:r>
            <a:r>
              <a:rPr lang="en-US" sz="2400" b="1" cap="all" dirty="0" smtClean="0">
                <a:solidFill>
                  <a:schemeClr val="tx2"/>
                </a:solidFill>
              </a:rPr>
              <a:t>t Ratio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6" name="Picture 5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7" name="Picture 6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2400" b="1" cap="all" dirty="0" smtClean="0">
                <a:solidFill>
                  <a:schemeClr val="tx2"/>
                </a:solidFill>
              </a:rPr>
              <a:t>Displacement </a:t>
            </a:r>
            <a:r>
              <a:rPr lang="en-US" sz="2400" b="1" cap="all" dirty="0" err="1" smtClean="0">
                <a:solidFill>
                  <a:schemeClr val="tx2"/>
                </a:solidFill>
              </a:rPr>
              <a:t>dan</a:t>
            </a:r>
            <a:r>
              <a:rPr lang="en-US" sz="2400" b="1" cap="all" dirty="0" smtClean="0">
                <a:solidFill>
                  <a:schemeClr val="tx2"/>
                </a:solidFill>
              </a:rPr>
              <a:t> Drift Ratio</a:t>
            </a:r>
            <a:r>
              <a:rPr lang="id-ID" sz="2400" b="1" cap="all" dirty="0" smtClean="0">
                <a:solidFill>
                  <a:schemeClr val="tx2"/>
                </a:solidFill>
              </a:rPr>
              <a:t> 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62000" y="1143000"/>
            <a:ext cx="3429000" cy="490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d-ID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lantai Wilayah 2</a:t>
            </a:r>
            <a:r>
              <a:rPr lang="en-US" sz="2400" b="1" cap="all" dirty="0" smtClean="0">
                <a:solidFill>
                  <a:schemeClr val="tx2"/>
                </a:solidFill>
              </a:rPr>
              <a:t> Drift Ratio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 cstate="print"/>
          <a:srcRect l="2632" t="816" r="3335" b="2449"/>
          <a:stretch>
            <a:fillRect/>
          </a:stretch>
        </p:blipFill>
        <p:spPr bwMode="auto">
          <a:xfrm>
            <a:off x="914400" y="2133600"/>
            <a:ext cx="3657600" cy="36576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 cstate="print"/>
          <a:srcRect l="2109" t="1826" r="2129" b="2740"/>
          <a:stretch>
            <a:fillRect/>
          </a:stretch>
        </p:blipFill>
        <p:spPr bwMode="auto">
          <a:xfrm>
            <a:off x="4724400" y="2133600"/>
            <a:ext cx="3657600" cy="36576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LATAR BELAKANG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id-ID" sz="2000" dirty="0" smtClean="0"/>
              <a:t>	Untuk mendapatkan hasil yang lebih </a:t>
            </a:r>
            <a:r>
              <a:rPr lang="id-ID" sz="2000" b="1" dirty="0" smtClean="0">
                <a:solidFill>
                  <a:srgbClr val="00B050"/>
                </a:solidFill>
              </a:rPr>
              <a:t>komperehensif</a:t>
            </a:r>
            <a:r>
              <a:rPr lang="id-ID" sz="2000" dirty="0" smtClean="0"/>
              <a:t> tentang penggunaan RBS, maka dilakukan penelitian lebih lanjut.</a:t>
            </a:r>
          </a:p>
          <a:p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Penelitian ini akan meneliti mengenai penggunaan RBS pada </a:t>
            </a:r>
            <a:r>
              <a:rPr lang="id-ID" sz="2000" b="1" dirty="0" smtClean="0">
                <a:solidFill>
                  <a:srgbClr val="00B050"/>
                </a:solidFill>
              </a:rPr>
              <a:t>kedua arah</a:t>
            </a:r>
            <a:r>
              <a:rPr lang="id-ID" sz="2000" dirty="0" smtClean="0"/>
              <a:t> ortogonal bangunan SRPMK.</a:t>
            </a:r>
          </a:p>
          <a:p>
            <a:endParaRPr lang="id-ID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6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7" name="Picture 6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4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6" name="Picture 5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7" name="Picture 6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2400" b="1" cap="all" dirty="0" smtClean="0">
                <a:solidFill>
                  <a:schemeClr val="tx2"/>
                </a:solidFill>
              </a:rPr>
              <a:t>Displacement </a:t>
            </a:r>
            <a:r>
              <a:rPr lang="en-US" sz="2400" b="1" cap="all" dirty="0" err="1" smtClean="0">
                <a:solidFill>
                  <a:schemeClr val="tx2"/>
                </a:solidFill>
              </a:rPr>
              <a:t>dan</a:t>
            </a:r>
            <a:r>
              <a:rPr lang="en-US" sz="2400" b="1" cap="all" dirty="0" smtClean="0">
                <a:solidFill>
                  <a:schemeClr val="tx2"/>
                </a:solidFill>
              </a:rPr>
              <a:t> Drift Ratio</a:t>
            </a:r>
            <a:r>
              <a:rPr lang="id-ID" sz="2400" b="1" cap="all" dirty="0" smtClean="0">
                <a:solidFill>
                  <a:schemeClr val="tx2"/>
                </a:solidFill>
              </a:rPr>
              <a:t> 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62000" y="1143000"/>
            <a:ext cx="3429000" cy="490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d-ID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lantai Wilayah 6</a:t>
            </a:r>
            <a:r>
              <a:rPr lang="en-US" sz="2400" b="1" cap="all" dirty="0" smtClean="0">
                <a:solidFill>
                  <a:schemeClr val="tx2"/>
                </a:solidFill>
              </a:rPr>
              <a:t>n Drift Ratio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 cstate="print"/>
          <a:srcRect l="2059" t="1683" r="3235" b="3603"/>
          <a:stretch>
            <a:fillRect/>
          </a:stretch>
        </p:blipFill>
        <p:spPr bwMode="auto">
          <a:xfrm>
            <a:off x="990600" y="2057400"/>
            <a:ext cx="3657600" cy="37338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 cstate="print"/>
          <a:srcRect l="2647" t="1667" r="1177" b="3000"/>
          <a:stretch>
            <a:fillRect/>
          </a:stretch>
        </p:blipFill>
        <p:spPr bwMode="auto">
          <a:xfrm>
            <a:off x="4648200" y="2057400"/>
            <a:ext cx="3657600" cy="36576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sz="2400" b="1" cap="all" dirty="0" smtClean="0">
                <a:solidFill>
                  <a:schemeClr val="tx2"/>
                </a:solidFill>
              </a:rPr>
              <a:t>Displacement </a:t>
            </a:r>
            <a:r>
              <a:rPr lang="en-US" sz="2400" b="1" cap="all" dirty="0" err="1" smtClean="0">
                <a:solidFill>
                  <a:schemeClr val="tx2"/>
                </a:solidFill>
              </a:rPr>
              <a:t>dan</a:t>
            </a:r>
            <a:r>
              <a:rPr lang="en-US" sz="2400" b="1" cap="all" dirty="0" smtClean="0">
                <a:solidFill>
                  <a:schemeClr val="tx2"/>
                </a:solidFill>
              </a:rPr>
              <a:t> Drift Ratio</a:t>
            </a:r>
            <a:r>
              <a:rPr lang="id-ID" sz="2400" b="1" cap="all" dirty="0" smtClean="0">
                <a:solidFill>
                  <a:schemeClr val="tx2"/>
                </a:solidFill>
              </a:rPr>
              <a:t> 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0" y="1143000"/>
            <a:ext cx="3810000" cy="490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d-ID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lantai Wilayah 6</a:t>
            </a:r>
            <a:r>
              <a:rPr lang="en-US" sz="2400" b="1" cap="all" dirty="0" smtClean="0">
                <a:solidFill>
                  <a:schemeClr val="tx2"/>
                </a:solidFill>
              </a:rPr>
              <a:t> Ratio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/>
          <a:srcRect l="6992" t="32550" r="58792" b="10738"/>
          <a:stretch>
            <a:fillRect/>
          </a:stretch>
        </p:blipFill>
        <p:spPr bwMode="auto">
          <a:xfrm>
            <a:off x="990600" y="2133600"/>
            <a:ext cx="3657600" cy="36576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 cstate="print"/>
          <a:srcRect l="2353" t="1923" r="1765" b="4808"/>
          <a:stretch>
            <a:fillRect/>
          </a:stretch>
        </p:blipFill>
        <p:spPr bwMode="auto">
          <a:xfrm>
            <a:off x="4800600" y="2133600"/>
            <a:ext cx="3657600" cy="36576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7812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cap="all" noProof="0" dirty="0" smtClean="0">
                <a:solidFill>
                  <a:schemeClr val="tx2"/>
                </a:solidFill>
              </a:rPr>
              <a:t>Hasil analisis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66800" y="1878952"/>
          <a:ext cx="7315200" cy="3607448"/>
        </p:xfrm>
        <a:graphic>
          <a:graphicData uri="http://schemas.openxmlformats.org/drawingml/2006/table">
            <a:tbl>
              <a:tblPr/>
              <a:tblGrid>
                <a:gridCol w="764665"/>
                <a:gridCol w="1064135"/>
                <a:gridCol w="762000"/>
                <a:gridCol w="775407"/>
                <a:gridCol w="748593"/>
                <a:gridCol w="685800"/>
                <a:gridCol w="609600"/>
                <a:gridCol w="533400"/>
                <a:gridCol w="685800"/>
                <a:gridCol w="685800"/>
              </a:tblGrid>
              <a:tr h="27946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Periode Ulang Gempa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Bangunan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Performance Level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0649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Immediate Occupancy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Life Safety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Structural Stability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Unacceptable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7946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0,0083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0,0084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0,009</a:t>
                      </a:r>
                      <a:r>
                        <a:rPr lang="id-ID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0,0088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 tahun</a:t>
                      </a:r>
                      <a:endParaRPr lang="id-ID" sz="24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0,016</a:t>
                      </a:r>
                      <a:r>
                        <a:rPr lang="id-ID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id-ID" sz="24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0,0139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0,0164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0,017</a:t>
                      </a:r>
                      <a:r>
                        <a:rPr lang="id-ID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0,0168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0,0224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0,0234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0,0202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Drift Ratio</a:t>
                      </a:r>
                      <a:r>
                        <a:rPr lang="id-ID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id-ID" sz="1400" i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maximum </a:t>
                      </a:r>
                      <a:r>
                        <a:rPr lang="id-ID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&lt;0,5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0,5-1,5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1,5-2,5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 2,5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28800" y="5715000"/>
            <a:ext cx="2667000" cy="3048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dirty="0" smtClean="0"/>
              <a:t>: Standar Vision 2000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5715000"/>
            <a:ext cx="76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14400" y="13716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Matriks Performance berdasarkan </a:t>
            </a:r>
            <a:r>
              <a:rPr lang="id-ID" sz="2000" b="1" dirty="0" smtClean="0">
                <a:solidFill>
                  <a:srgbClr val="00B050"/>
                </a:solidFill>
              </a:rPr>
              <a:t>drift ratio </a:t>
            </a:r>
            <a:r>
              <a:rPr lang="id-ID" sz="2000" dirty="0" smtClean="0"/>
              <a:t>pada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wilayah 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7812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cap="all" noProof="0" dirty="0" smtClean="0">
                <a:solidFill>
                  <a:schemeClr val="tx2"/>
                </a:solidFill>
              </a:rPr>
              <a:t>Hasil analisis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1847956"/>
          <a:ext cx="8153400" cy="3714644"/>
        </p:xfrm>
        <a:graphic>
          <a:graphicData uri="http://schemas.openxmlformats.org/drawingml/2006/table">
            <a:tbl>
              <a:tblPr/>
              <a:tblGrid>
                <a:gridCol w="1066800"/>
                <a:gridCol w="994410"/>
                <a:gridCol w="605790"/>
                <a:gridCol w="609600"/>
                <a:gridCol w="609600"/>
                <a:gridCol w="685800"/>
                <a:gridCol w="609600"/>
                <a:gridCol w="533400"/>
                <a:gridCol w="609600"/>
                <a:gridCol w="572682"/>
                <a:gridCol w="646518"/>
                <a:gridCol w="609600"/>
              </a:tblGrid>
              <a:tr h="3285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Periode Ulang Gempa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Bangunan</a:t>
                      </a:r>
                      <a:endParaRPr lang="id-ID" sz="18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Performance Level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285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First</a:t>
                      </a:r>
                      <a:r>
                        <a:rPr lang="id-ID" sz="1400" i="0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yield</a:t>
                      </a:r>
                      <a:endParaRPr lang="id-ID" sz="1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Immediate Occupancy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Life Safety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Structural Stability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Unacceptable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375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0" dirty="0" smtClean="0">
                          <a:solidFill>
                            <a:schemeClr val="tx1"/>
                          </a:solidFill>
                        </a:rPr>
                        <a:t>PO</a:t>
                      </a:r>
                      <a:endParaRPr lang="id-ID" sz="12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id-ID" sz="12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 tahun</a:t>
                      </a:r>
                      <a:endParaRPr lang="id-ID" sz="24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amage Index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Maximum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&lt; 0,1</a:t>
                      </a:r>
                      <a:endParaRPr lang="id-ID" sz="1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0,1-0,333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0,333-0,5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0,5</a:t>
                      </a:r>
                      <a:r>
                        <a:rPr lang="id-ID" sz="1400" i="0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-1,0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28800" y="5715000"/>
            <a:ext cx="3657600" cy="6096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dirty="0" smtClean="0"/>
              <a:t>: Standar FEMA 350</a:t>
            </a:r>
          </a:p>
          <a:p>
            <a:pPr marL="342900" lvl="0" indent="-342900">
              <a:spcBef>
                <a:spcPct val="20000"/>
              </a:spcBef>
            </a:pPr>
            <a:r>
              <a:rPr lang="id-ID" sz="1600" dirty="0" smtClean="0"/>
              <a:t>: berada pada kisaran nilai tersebut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5715000"/>
            <a:ext cx="76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14400" y="1066800"/>
            <a:ext cx="7772400" cy="762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Matriks Performance berdasarkan </a:t>
            </a:r>
            <a:r>
              <a:rPr lang="id-ID" sz="2000" b="1" dirty="0" smtClean="0">
                <a:solidFill>
                  <a:srgbClr val="00B050"/>
                </a:solidFill>
              </a:rPr>
              <a:t>Damage Index balok </a:t>
            </a:r>
          </a:p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pada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wilayah 2</a:t>
            </a:r>
          </a:p>
        </p:txBody>
      </p:sp>
      <p:sp>
        <p:nvSpPr>
          <p:cNvPr id="12" name="Oval 11"/>
          <p:cNvSpPr/>
          <p:nvPr/>
        </p:nvSpPr>
        <p:spPr>
          <a:xfrm>
            <a:off x="2743200" y="3048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1371600" y="6096000"/>
            <a:ext cx="228600" cy="2286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/>
          <p:cNvSpPr/>
          <p:nvPr/>
        </p:nvSpPr>
        <p:spPr>
          <a:xfrm>
            <a:off x="2743200" y="3429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Oval 29"/>
          <p:cNvSpPr/>
          <p:nvPr/>
        </p:nvSpPr>
        <p:spPr>
          <a:xfrm>
            <a:off x="2743200" y="3810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Oval 30"/>
          <p:cNvSpPr/>
          <p:nvPr/>
        </p:nvSpPr>
        <p:spPr>
          <a:xfrm>
            <a:off x="2743200" y="4114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/>
          <p:cNvSpPr/>
          <p:nvPr/>
        </p:nvSpPr>
        <p:spPr>
          <a:xfrm>
            <a:off x="3352800" y="4114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/>
          <p:cNvSpPr/>
          <p:nvPr/>
        </p:nvSpPr>
        <p:spPr>
          <a:xfrm>
            <a:off x="3352800" y="4495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/>
          <p:cNvSpPr/>
          <p:nvPr/>
        </p:nvSpPr>
        <p:spPr>
          <a:xfrm>
            <a:off x="2743200" y="4495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/>
          <p:cNvSpPr/>
          <p:nvPr/>
        </p:nvSpPr>
        <p:spPr>
          <a:xfrm>
            <a:off x="3352800" y="4876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/>
          <p:cNvSpPr/>
          <p:nvPr/>
        </p:nvSpPr>
        <p:spPr>
          <a:xfrm>
            <a:off x="2743200" y="4876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/>
          <p:cNvSpPr/>
          <p:nvPr/>
        </p:nvSpPr>
        <p:spPr>
          <a:xfrm>
            <a:off x="3352800" y="3048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/>
          <p:cNvSpPr/>
          <p:nvPr/>
        </p:nvSpPr>
        <p:spPr>
          <a:xfrm>
            <a:off x="3352800" y="3429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/>
          <p:cNvSpPr/>
          <p:nvPr/>
        </p:nvSpPr>
        <p:spPr>
          <a:xfrm>
            <a:off x="3352800" y="3810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7812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cap="all" noProof="0" dirty="0" smtClean="0">
                <a:solidFill>
                  <a:schemeClr val="tx2"/>
                </a:solidFill>
              </a:rPr>
              <a:t>Hasil analisis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1847956"/>
          <a:ext cx="8153400" cy="3714644"/>
        </p:xfrm>
        <a:graphic>
          <a:graphicData uri="http://schemas.openxmlformats.org/drawingml/2006/table">
            <a:tbl>
              <a:tblPr/>
              <a:tblGrid>
                <a:gridCol w="1066800"/>
                <a:gridCol w="994410"/>
                <a:gridCol w="605790"/>
                <a:gridCol w="609600"/>
                <a:gridCol w="609600"/>
                <a:gridCol w="685800"/>
                <a:gridCol w="609600"/>
                <a:gridCol w="533400"/>
                <a:gridCol w="609600"/>
                <a:gridCol w="572682"/>
                <a:gridCol w="646518"/>
                <a:gridCol w="609600"/>
              </a:tblGrid>
              <a:tr h="3285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Periode Ulang Gempa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Bangunan</a:t>
                      </a:r>
                      <a:endParaRPr lang="id-ID" sz="18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Performance Level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285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First</a:t>
                      </a:r>
                      <a:r>
                        <a:rPr lang="id-ID" sz="1400" i="0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yield</a:t>
                      </a:r>
                      <a:endParaRPr lang="id-ID" sz="1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Immediate Occupancy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Life Safety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Structural Stability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Unacceptable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375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0" dirty="0" smtClean="0">
                          <a:solidFill>
                            <a:schemeClr val="tx1"/>
                          </a:solidFill>
                        </a:rPr>
                        <a:t>PO</a:t>
                      </a:r>
                      <a:endParaRPr lang="id-ID" sz="12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id-ID" sz="12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 tahun</a:t>
                      </a:r>
                      <a:endParaRPr lang="id-ID" sz="24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amage Index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Maximum</a:t>
                      </a:r>
                      <a:endParaRPr lang="id-ID" sz="1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&lt;0,1</a:t>
                      </a:r>
                      <a:endParaRPr lang="id-ID" sz="1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0,1-0,333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0,333-0,5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0,5</a:t>
                      </a:r>
                      <a:r>
                        <a:rPr lang="id-ID" sz="1400" i="0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-1,0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28800" y="5715000"/>
            <a:ext cx="3657600" cy="6096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dirty="0" smtClean="0"/>
              <a:t>: Standar FEMA 350</a:t>
            </a:r>
          </a:p>
          <a:p>
            <a:pPr marL="342900" lvl="0" indent="-342900">
              <a:spcBef>
                <a:spcPct val="20000"/>
              </a:spcBef>
            </a:pPr>
            <a:r>
              <a:rPr lang="id-ID" sz="1600" dirty="0" smtClean="0"/>
              <a:t>: berada pada kisaran nilai tersebut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5715000"/>
            <a:ext cx="76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14400" y="1066800"/>
            <a:ext cx="7772400" cy="762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Matriks Performance berdasarkan </a:t>
            </a:r>
            <a:r>
              <a:rPr lang="id-ID" sz="2000" b="1" dirty="0" smtClean="0">
                <a:solidFill>
                  <a:srgbClr val="00B050"/>
                </a:solidFill>
              </a:rPr>
              <a:t>Damage Index kolom </a:t>
            </a:r>
          </a:p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pada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wilayah 2</a:t>
            </a:r>
          </a:p>
        </p:txBody>
      </p:sp>
      <p:sp>
        <p:nvSpPr>
          <p:cNvPr id="28" name="Oval 27"/>
          <p:cNvSpPr/>
          <p:nvPr/>
        </p:nvSpPr>
        <p:spPr>
          <a:xfrm>
            <a:off x="1371600" y="6096000"/>
            <a:ext cx="228600" cy="2286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Oval 29"/>
          <p:cNvSpPr/>
          <p:nvPr/>
        </p:nvSpPr>
        <p:spPr>
          <a:xfrm>
            <a:off x="2743200" y="3810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/>
          <p:cNvSpPr/>
          <p:nvPr/>
        </p:nvSpPr>
        <p:spPr>
          <a:xfrm>
            <a:off x="2743200" y="4495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7812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cap="all" noProof="0" dirty="0" smtClean="0">
                <a:solidFill>
                  <a:schemeClr val="tx2"/>
                </a:solidFill>
              </a:rPr>
              <a:t>Hasil analisis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3400" y="1905000"/>
          <a:ext cx="8382000" cy="3607448"/>
        </p:xfrm>
        <a:graphic>
          <a:graphicData uri="http://schemas.openxmlformats.org/drawingml/2006/table">
            <a:tbl>
              <a:tblPr/>
              <a:tblGrid>
                <a:gridCol w="782043"/>
                <a:gridCol w="982279"/>
                <a:gridCol w="703385"/>
                <a:gridCol w="703385"/>
                <a:gridCol w="703385"/>
                <a:gridCol w="773723"/>
                <a:gridCol w="685800"/>
                <a:gridCol w="685800"/>
                <a:gridCol w="533400"/>
                <a:gridCol w="556846"/>
                <a:gridCol w="633046"/>
                <a:gridCol w="638908"/>
              </a:tblGrid>
              <a:tr h="27946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Periode Ulang Gempa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Bangunan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Performance Level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0649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d-ID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First Yield</a:t>
                      </a:r>
                      <a:endParaRPr lang="id-ID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Immediate Occupancy</a:t>
                      </a:r>
                      <a:endParaRPr lang="id-ID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Life Safety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Structural Stability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Unacceptable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7946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d-ID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12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d-ID" sz="12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12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0,0085</a:t>
                      </a:r>
                      <a:endParaRPr lang="id-ID" sz="12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0,0113</a:t>
                      </a:r>
                      <a:endParaRPr lang="id-ID" sz="12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0,0064</a:t>
                      </a:r>
                      <a:endParaRPr lang="id-ID" sz="12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0,0080</a:t>
                      </a:r>
                      <a:endParaRPr lang="id-ID" sz="12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 tahun</a:t>
                      </a:r>
                      <a:endParaRPr lang="id-ID" sz="24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0,0178</a:t>
                      </a:r>
                      <a:endParaRPr lang="id-ID" sz="12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0,0236</a:t>
                      </a:r>
                      <a:endParaRPr lang="id-ID" sz="12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0,0114</a:t>
                      </a:r>
                      <a:endParaRPr lang="id-ID" sz="12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0,0155</a:t>
                      </a:r>
                      <a:endParaRPr lang="id-ID" sz="12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0,0243</a:t>
                      </a:r>
                      <a:endParaRPr lang="id-ID" sz="12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0,0310</a:t>
                      </a:r>
                      <a:endParaRPr lang="id-ID" sz="12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0,0156</a:t>
                      </a:r>
                      <a:endParaRPr lang="id-ID" sz="12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0,0192</a:t>
                      </a:r>
                      <a:endParaRPr lang="id-ID" sz="12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Drift Ratio</a:t>
                      </a:r>
                      <a:r>
                        <a:rPr lang="id-ID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id-ID" sz="1400" i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maximum </a:t>
                      </a:r>
                      <a:r>
                        <a:rPr lang="id-ID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&lt;0,5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0,5-1,5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1,5-2,5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 2,5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28800" y="5715000"/>
            <a:ext cx="2667000" cy="3048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dirty="0" smtClean="0"/>
              <a:t>: Standar Vision 2000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5715000"/>
            <a:ext cx="76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14400" y="13716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Matriks Performance berdasarkan </a:t>
            </a:r>
            <a:r>
              <a:rPr lang="id-ID" sz="2000" b="1" dirty="0" smtClean="0">
                <a:solidFill>
                  <a:srgbClr val="00B050"/>
                </a:solidFill>
              </a:rPr>
              <a:t>drift ratio </a:t>
            </a:r>
            <a:r>
              <a:rPr lang="id-ID" sz="2000" dirty="0" smtClean="0"/>
              <a:t>pada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wilayah 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7812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cap="all" noProof="0" dirty="0" smtClean="0">
                <a:solidFill>
                  <a:schemeClr val="tx2"/>
                </a:solidFill>
              </a:rPr>
              <a:t>Hasil analisis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1847956"/>
          <a:ext cx="8153400" cy="3714644"/>
        </p:xfrm>
        <a:graphic>
          <a:graphicData uri="http://schemas.openxmlformats.org/drawingml/2006/table">
            <a:tbl>
              <a:tblPr/>
              <a:tblGrid>
                <a:gridCol w="1066800"/>
                <a:gridCol w="994410"/>
                <a:gridCol w="605790"/>
                <a:gridCol w="609600"/>
                <a:gridCol w="609600"/>
                <a:gridCol w="685800"/>
                <a:gridCol w="609600"/>
                <a:gridCol w="533400"/>
                <a:gridCol w="609600"/>
                <a:gridCol w="572682"/>
                <a:gridCol w="646518"/>
                <a:gridCol w="609600"/>
              </a:tblGrid>
              <a:tr h="3285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Periode Ulang Gempa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Bangunan</a:t>
                      </a:r>
                      <a:endParaRPr lang="id-ID" sz="18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Performance Level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285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First</a:t>
                      </a:r>
                      <a:r>
                        <a:rPr lang="id-ID" sz="1400" i="0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yield</a:t>
                      </a:r>
                      <a:endParaRPr lang="id-ID" sz="1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Immediate Occupancy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Life Safety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Structural Stability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Unacceptable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375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0" dirty="0" smtClean="0">
                          <a:solidFill>
                            <a:schemeClr val="tx1"/>
                          </a:solidFill>
                        </a:rPr>
                        <a:t>PO</a:t>
                      </a:r>
                      <a:endParaRPr lang="id-ID" sz="12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id-ID" sz="12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 tahun</a:t>
                      </a:r>
                      <a:endParaRPr lang="id-ID" sz="24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amage Index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Maximum</a:t>
                      </a:r>
                      <a:endParaRPr lang="id-ID" sz="1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&lt;0,1</a:t>
                      </a:r>
                      <a:endParaRPr lang="id-ID" sz="1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0,1-0,333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0,333-0,5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0,5</a:t>
                      </a:r>
                      <a:r>
                        <a:rPr lang="id-ID" sz="1400" i="0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-1,0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28800" y="5715000"/>
            <a:ext cx="3657600" cy="6096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dirty="0" smtClean="0"/>
              <a:t>: Standar FEMA 350</a:t>
            </a:r>
          </a:p>
          <a:p>
            <a:pPr marL="342900" lvl="0" indent="-342900">
              <a:spcBef>
                <a:spcPct val="20000"/>
              </a:spcBef>
            </a:pPr>
            <a:r>
              <a:rPr lang="id-ID" sz="1600" dirty="0" smtClean="0"/>
              <a:t>: berada pada kisaran nilai tersebut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5715000"/>
            <a:ext cx="76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14400" y="1066800"/>
            <a:ext cx="7772400" cy="762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Matriks Performance berdasarkan </a:t>
            </a:r>
            <a:r>
              <a:rPr lang="id-ID" sz="2000" b="1" dirty="0" smtClean="0">
                <a:solidFill>
                  <a:srgbClr val="00B050"/>
                </a:solidFill>
              </a:rPr>
              <a:t>Damage Index Balok </a:t>
            </a:r>
          </a:p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pada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wilayah 6</a:t>
            </a:r>
          </a:p>
        </p:txBody>
      </p:sp>
      <p:sp>
        <p:nvSpPr>
          <p:cNvPr id="28" name="Oval 27"/>
          <p:cNvSpPr/>
          <p:nvPr/>
        </p:nvSpPr>
        <p:spPr>
          <a:xfrm>
            <a:off x="1371600" y="6096000"/>
            <a:ext cx="228600" cy="2286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Oval 29"/>
          <p:cNvSpPr/>
          <p:nvPr/>
        </p:nvSpPr>
        <p:spPr>
          <a:xfrm>
            <a:off x="2743200" y="3048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3352800" y="3048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2743200" y="3429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3352800" y="3429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3352800" y="3810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3962400" y="38100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2743200" y="4114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3352800" y="4114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/>
          <p:cNvSpPr/>
          <p:nvPr/>
        </p:nvSpPr>
        <p:spPr>
          <a:xfrm>
            <a:off x="3352800" y="4495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3962400" y="4495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2743200" y="4876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/>
          <p:cNvSpPr/>
          <p:nvPr/>
        </p:nvSpPr>
        <p:spPr>
          <a:xfrm>
            <a:off x="3352800" y="4876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7812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cap="all" noProof="0" dirty="0" smtClean="0">
                <a:solidFill>
                  <a:schemeClr val="tx2"/>
                </a:solidFill>
              </a:rPr>
              <a:t>Hasil analisis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1847956"/>
          <a:ext cx="8153400" cy="3714644"/>
        </p:xfrm>
        <a:graphic>
          <a:graphicData uri="http://schemas.openxmlformats.org/drawingml/2006/table">
            <a:tbl>
              <a:tblPr/>
              <a:tblGrid>
                <a:gridCol w="1066800"/>
                <a:gridCol w="994410"/>
                <a:gridCol w="605790"/>
                <a:gridCol w="609600"/>
                <a:gridCol w="609600"/>
                <a:gridCol w="685800"/>
                <a:gridCol w="609600"/>
                <a:gridCol w="533400"/>
                <a:gridCol w="609600"/>
                <a:gridCol w="572682"/>
                <a:gridCol w="646518"/>
                <a:gridCol w="609600"/>
              </a:tblGrid>
              <a:tr h="3285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Periode Ulang Gempa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Bangunan</a:t>
                      </a:r>
                      <a:endParaRPr lang="id-ID" sz="18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Performance Level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2855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First</a:t>
                      </a:r>
                      <a:r>
                        <a:rPr lang="id-ID" sz="1400" i="0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yield</a:t>
                      </a:r>
                      <a:endParaRPr lang="id-ID" sz="1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Immediate Occupancy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Life Safety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Structural Stability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Unacceptable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375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0" dirty="0" smtClean="0">
                          <a:solidFill>
                            <a:schemeClr val="tx1"/>
                          </a:solidFill>
                        </a:rPr>
                        <a:t>PO</a:t>
                      </a:r>
                      <a:endParaRPr lang="id-ID" sz="12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i="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id-ID" sz="12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 tahun</a:t>
                      </a:r>
                      <a:endParaRPr lang="id-ID" sz="2400" i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1000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10-lantai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amage Index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Maximum</a:t>
                      </a:r>
                      <a:endParaRPr lang="id-ID" sz="1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&lt;0,1</a:t>
                      </a:r>
                      <a:endParaRPr lang="id-ID" sz="1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0,1-0,333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0,333-0,5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0,5</a:t>
                      </a:r>
                      <a:r>
                        <a:rPr lang="id-ID" sz="1400" i="0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-1,0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id-ID" sz="14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id-ID" sz="2400" i="0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28800" y="5715000"/>
            <a:ext cx="3657600" cy="6096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1600" dirty="0" smtClean="0"/>
              <a:t>: Standar FEMA 350</a:t>
            </a:r>
          </a:p>
          <a:p>
            <a:pPr marL="342900" lvl="0" indent="-342900">
              <a:spcBef>
                <a:spcPct val="20000"/>
              </a:spcBef>
            </a:pPr>
            <a:r>
              <a:rPr lang="id-ID" sz="1600" dirty="0" smtClean="0"/>
              <a:t>: berada pada kisaran nilai tersebut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5715000"/>
            <a:ext cx="76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14400" y="1066800"/>
            <a:ext cx="7772400" cy="762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Matriks Performance berdasarkan </a:t>
            </a:r>
            <a:r>
              <a:rPr lang="id-ID" sz="2000" b="1" dirty="0" smtClean="0">
                <a:solidFill>
                  <a:srgbClr val="00B050"/>
                </a:solidFill>
              </a:rPr>
              <a:t>Damage Index Kolom </a:t>
            </a:r>
          </a:p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pada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wilayah 6</a:t>
            </a:r>
          </a:p>
        </p:txBody>
      </p:sp>
      <p:sp>
        <p:nvSpPr>
          <p:cNvPr id="28" name="Oval 27"/>
          <p:cNvSpPr/>
          <p:nvPr/>
        </p:nvSpPr>
        <p:spPr>
          <a:xfrm>
            <a:off x="1371600" y="6096000"/>
            <a:ext cx="228600" cy="2286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2743200" y="4114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/>
          <p:cNvSpPr/>
          <p:nvPr/>
        </p:nvSpPr>
        <p:spPr>
          <a:xfrm>
            <a:off x="2743200" y="4495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2743200" y="4876800"/>
            <a:ext cx="152400" cy="1524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7812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cap="all" noProof="0" dirty="0" smtClean="0">
                <a:solidFill>
                  <a:schemeClr val="tx2"/>
                </a:solidFill>
              </a:rPr>
              <a:t>Hasil analisis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14400" y="1295400"/>
            <a:ext cx="7772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Perbandingan </a:t>
            </a:r>
            <a:r>
              <a:rPr lang="id-ID" sz="2000" b="1" dirty="0" smtClean="0">
                <a:solidFill>
                  <a:srgbClr val="00B050"/>
                </a:solidFill>
              </a:rPr>
              <a:t>berat profil </a:t>
            </a:r>
            <a:r>
              <a:rPr lang="id-ID" sz="2000" dirty="0" smtClean="0"/>
              <a:t>SRPMK baja pada </a:t>
            </a:r>
            <a:r>
              <a:rPr lang="id-ID" sz="2000" b="1" dirty="0" smtClean="0">
                <a:solidFill>
                  <a:srgbClr val="0070C0"/>
                </a:solidFill>
              </a:rPr>
              <a:t>Wilayah 2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3600" y="2057400"/>
          <a:ext cx="4800600" cy="2666998"/>
        </p:xfrm>
        <a:graphic>
          <a:graphicData uri="http://schemas.openxmlformats.org/drawingml/2006/table">
            <a:tbl>
              <a:tblPr/>
              <a:tblGrid>
                <a:gridCol w="941543"/>
                <a:gridCol w="1192057"/>
                <a:gridCol w="1371600"/>
                <a:gridCol w="1295400"/>
              </a:tblGrid>
              <a:tr h="98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Jumlah Tingkat</a:t>
                      </a:r>
                      <a:endParaRPr lang="id-ID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Tanpa RBS (kg/m</a:t>
                      </a:r>
                      <a:r>
                        <a:rPr lang="id-ID" sz="14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Dengan RBS 1arah (kg/m</a:t>
                      </a:r>
                      <a:r>
                        <a:rPr lang="id-ID" sz="14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Dengan RBS </a:t>
                      </a:r>
                      <a:endParaRPr lang="id-ID" sz="14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arah (kg/m</a:t>
                      </a:r>
                      <a:r>
                        <a:rPr lang="id-ID" sz="14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46,837</a:t>
                      </a:r>
                      <a:endParaRPr lang="id-ID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44,090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7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49,978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49,782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46,483</a:t>
                      </a:r>
                      <a:endParaRPr lang="id-ID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7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53,446</a:t>
                      </a:r>
                      <a:endParaRPr lang="id-ID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54,049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43,696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7812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cap="all" noProof="0" dirty="0" smtClean="0">
                <a:solidFill>
                  <a:schemeClr val="tx2"/>
                </a:solidFill>
              </a:rPr>
              <a:t>Hasil analisis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14400" y="1295400"/>
            <a:ext cx="7772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Perbandingan </a:t>
            </a:r>
            <a:r>
              <a:rPr lang="id-ID" sz="2000" b="1" dirty="0" smtClean="0">
                <a:solidFill>
                  <a:srgbClr val="00B050"/>
                </a:solidFill>
              </a:rPr>
              <a:t>berat profil </a:t>
            </a:r>
            <a:r>
              <a:rPr lang="id-ID" sz="2000" dirty="0" smtClean="0"/>
              <a:t>SRPMK baja pada </a:t>
            </a:r>
            <a:r>
              <a:rPr lang="id-ID" sz="2000" b="1" dirty="0" smtClean="0">
                <a:solidFill>
                  <a:srgbClr val="0070C0"/>
                </a:solidFill>
              </a:rPr>
              <a:t>Wilayah 6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3600" y="2057400"/>
          <a:ext cx="4800600" cy="2666998"/>
        </p:xfrm>
        <a:graphic>
          <a:graphicData uri="http://schemas.openxmlformats.org/drawingml/2006/table">
            <a:tbl>
              <a:tblPr/>
              <a:tblGrid>
                <a:gridCol w="941543"/>
                <a:gridCol w="1192057"/>
                <a:gridCol w="1371600"/>
                <a:gridCol w="1295400"/>
              </a:tblGrid>
              <a:tr h="98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Jumlah Tingkat</a:t>
                      </a:r>
                      <a:endParaRPr lang="id-ID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Tanpa RBS (kg/m</a:t>
                      </a:r>
                      <a:r>
                        <a:rPr lang="id-ID" sz="14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Dengan RBS 1arah (kg/m</a:t>
                      </a:r>
                      <a:r>
                        <a:rPr lang="id-ID" sz="14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Dengan RBS </a:t>
                      </a:r>
                      <a:endParaRPr lang="id-ID" sz="14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arah (kg/m</a:t>
                      </a:r>
                      <a:r>
                        <a:rPr lang="id-ID" sz="14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id-ID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id-ID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62,524</a:t>
                      </a:r>
                      <a:endParaRPr lang="id-ID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50,971</a:t>
                      </a:r>
                      <a:endParaRPr lang="id-ID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7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79,062</a:t>
                      </a:r>
                      <a:endParaRPr lang="id-ID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71,459</a:t>
                      </a:r>
                      <a:endParaRPr lang="id-ID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63,296</a:t>
                      </a:r>
                      <a:endParaRPr lang="id-ID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7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108,877</a:t>
                      </a:r>
                      <a:endParaRPr lang="id-ID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id-ID" sz="1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74,130</a:t>
                      </a:r>
                      <a:endParaRPr lang="id-ID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67,340</a:t>
                      </a:r>
                      <a:endParaRPr lang="id-ID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3038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TUJUAN &amp; MANFAAT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6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7" name="Picture 6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d-ID" sz="2000" dirty="0" smtClean="0"/>
              <a:t>Meng</a:t>
            </a:r>
            <a:r>
              <a:rPr lang="id-ID" sz="2000" b="1" dirty="0" smtClean="0">
                <a:solidFill>
                  <a:srgbClr val="00B050"/>
                </a:solidFill>
              </a:rPr>
              <a:t>evaluasi</a:t>
            </a:r>
            <a:r>
              <a:rPr lang="id-ID" sz="2000" dirty="0" smtClean="0"/>
              <a:t> kinerja penggunaan RBS pada kedua arah ortogonal bangunan</a:t>
            </a:r>
            <a:r>
              <a:rPr lang="id-ID" sz="2000" i="1" dirty="0" smtClean="0"/>
              <a:t> </a:t>
            </a:r>
            <a:r>
              <a:rPr lang="id-ID" sz="2000" dirty="0" smtClean="0"/>
              <a:t>SPRMK baja.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id-ID" sz="2000" dirty="0" smtClean="0"/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d-ID" sz="2000" dirty="0" smtClean="0"/>
              <a:t>Mengetahui</a:t>
            </a:r>
            <a:r>
              <a:rPr lang="id-ID" sz="2000" i="1" dirty="0" smtClean="0"/>
              <a:t> </a:t>
            </a:r>
            <a:r>
              <a:rPr lang="id-ID" sz="2000" dirty="0" smtClean="0"/>
              <a:t>apakah pola keruntuhan </a:t>
            </a:r>
            <a:r>
              <a:rPr lang="id-ID" sz="2000" b="1" dirty="0" smtClean="0">
                <a:solidFill>
                  <a:srgbClr val="00B050"/>
                </a:solidFill>
              </a:rPr>
              <a:t>Strong Column Weak Beam </a:t>
            </a:r>
            <a:r>
              <a:rPr lang="id-ID" sz="2000" dirty="0" smtClean="0"/>
              <a:t>pada penggunaan RBS pada kedua arah ortogonal bangunan SPRMK baja </a:t>
            </a:r>
            <a:r>
              <a:rPr lang="id-ID" sz="2000" b="1" dirty="0" smtClean="0">
                <a:solidFill>
                  <a:srgbClr val="00B050"/>
                </a:solidFill>
              </a:rPr>
              <a:t>dapat tetap terjamin</a:t>
            </a:r>
            <a:r>
              <a:rPr lang="id-ID" sz="2000" i="1" dirty="0" smtClean="0"/>
              <a:t>.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id-ID" sz="2000" dirty="0" smtClean="0"/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d-ID" sz="2000" dirty="0" smtClean="0"/>
              <a:t>Memberikan masukan-masukan untuk SNI mengenai tata perencanaan struktur baja untuk bangunan gedung di masa yang akan datang.</a:t>
            </a:r>
            <a:endParaRPr kumimoji="0" lang="id-ID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Alvin's\KULIAH\semester 7\TA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486400"/>
            <a:ext cx="914400" cy="8218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7812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cap="all" dirty="0" smtClean="0">
                <a:solidFill>
                  <a:schemeClr val="tx2"/>
                </a:solidFill>
              </a:rPr>
              <a:t>kesimpulan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14400" y="1295400"/>
            <a:ext cx="7772400" cy="5181600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d-ID" sz="2000" dirty="0" smtClean="0"/>
              <a:t>ukuran hasil desain </a:t>
            </a:r>
            <a:r>
              <a:rPr lang="fi-FI" sz="2000" b="1" dirty="0" smtClean="0">
                <a:solidFill>
                  <a:srgbClr val="00B050"/>
                </a:solidFill>
              </a:rPr>
              <a:t>profil kolom </a:t>
            </a:r>
            <a:r>
              <a:rPr lang="id-ID" sz="2000" dirty="0" smtClean="0"/>
              <a:t>mudah ditemukan,</a:t>
            </a:r>
            <a:r>
              <a:rPr lang="fi-FI" sz="2000" dirty="0" smtClean="0"/>
              <a:t> sehingga bisa didesain lebih efisien, dan lebih </a:t>
            </a:r>
            <a:r>
              <a:rPr lang="fi-FI" sz="2000" b="1" dirty="0" smtClean="0">
                <a:solidFill>
                  <a:srgbClr val="00B050"/>
                </a:solidFill>
              </a:rPr>
              <a:t>menjamin</a:t>
            </a:r>
            <a:r>
              <a:rPr lang="fi-FI" sz="2000" dirty="0" smtClean="0"/>
              <a:t> mekanisme </a:t>
            </a:r>
            <a:r>
              <a:rPr lang="fi-FI" sz="2000" b="1" dirty="0" smtClean="0">
                <a:solidFill>
                  <a:srgbClr val="0070C0"/>
                </a:solidFill>
              </a:rPr>
              <a:t>strong column weak beam</a:t>
            </a:r>
            <a:endParaRPr lang="id-ID" sz="2000" dirty="0" smtClean="0"/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i-FI" sz="2000" b="1" dirty="0" smtClean="0">
                <a:solidFill>
                  <a:srgbClr val="00B050"/>
                </a:solidFill>
              </a:rPr>
              <a:t>drift </a:t>
            </a:r>
            <a:r>
              <a:rPr lang="id-ID" sz="2000" dirty="0" smtClean="0"/>
              <a:t>masih dalam</a:t>
            </a:r>
            <a:r>
              <a:rPr lang="fi-FI" sz="2000" dirty="0" smtClean="0"/>
              <a:t> batasan </a:t>
            </a:r>
            <a:r>
              <a:rPr lang="fi-FI" sz="2000" b="1" dirty="0" smtClean="0">
                <a:solidFill>
                  <a:srgbClr val="0070C0"/>
                </a:solidFill>
              </a:rPr>
              <a:t>Vision 2000</a:t>
            </a:r>
            <a:endParaRPr lang="id-ID" sz="2000" b="1" dirty="0" smtClean="0">
              <a:solidFill>
                <a:srgbClr val="0070C0"/>
              </a:solidFill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i-FI" sz="2000" b="1" dirty="0" smtClean="0">
                <a:solidFill>
                  <a:srgbClr val="00B050"/>
                </a:solidFill>
              </a:rPr>
              <a:t>damage index </a:t>
            </a:r>
            <a:r>
              <a:rPr lang="fi-FI" sz="2000" dirty="0" smtClean="0"/>
              <a:t>yang terjadi, balok </a:t>
            </a:r>
            <a:r>
              <a:rPr lang="id-ID" sz="2000" dirty="0" smtClean="0"/>
              <a:t>dan kolom telah memenuhi</a:t>
            </a:r>
            <a:r>
              <a:rPr lang="fi-FI" sz="2000" dirty="0" smtClean="0"/>
              <a:t> kriteria </a:t>
            </a:r>
            <a:r>
              <a:rPr lang="fi-FI" sz="2000" b="1" dirty="0" smtClean="0">
                <a:solidFill>
                  <a:srgbClr val="0070C0"/>
                </a:solidFill>
              </a:rPr>
              <a:t>FEMA 350</a:t>
            </a:r>
            <a:endParaRPr lang="id-ID" sz="2000" b="1" dirty="0" smtClean="0">
              <a:solidFill>
                <a:srgbClr val="0070C0"/>
              </a:solidFill>
            </a:endParaRP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d-ID" sz="2000" dirty="0" smtClean="0"/>
              <a:t>berat profil yang dipakai lebih besar dibandingkan penelitian-penelitian sebelumnya.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47812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cap="all" dirty="0" smtClean="0">
                <a:solidFill>
                  <a:schemeClr val="tx2"/>
                </a:solidFill>
              </a:rPr>
              <a:t>Saran</a:t>
            </a:r>
            <a:endParaRPr kumimoji="0" lang="id-ID" sz="2400" b="1" u="none" strike="noStrike" kern="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914400" y="1295400"/>
            <a:ext cx="7772400" cy="3048000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d-ID" sz="2000" b="1" dirty="0" smtClean="0">
                <a:solidFill>
                  <a:srgbClr val="00B050"/>
                </a:solidFill>
              </a:rPr>
              <a:t>Riwayat waktu </a:t>
            </a:r>
            <a:r>
              <a:rPr lang="id-ID" sz="2000" dirty="0" smtClean="0"/>
              <a:t>yang berhasil direcord hanya mencapai sekitar </a:t>
            </a:r>
            <a:r>
              <a:rPr lang="id-ID" sz="2000" b="1" dirty="0" smtClean="0">
                <a:solidFill>
                  <a:srgbClr val="0070C0"/>
                </a:solidFill>
              </a:rPr>
              <a:t>6 detik </a:t>
            </a:r>
            <a:r>
              <a:rPr lang="id-ID" sz="2000" dirty="0" smtClean="0"/>
              <a:t>dari total </a:t>
            </a:r>
            <a:r>
              <a:rPr lang="id-ID" sz="2000" b="1" dirty="0" smtClean="0">
                <a:solidFill>
                  <a:srgbClr val="0070C0"/>
                </a:solidFill>
              </a:rPr>
              <a:t>20 detik </a:t>
            </a:r>
            <a:r>
              <a:rPr lang="id-ID" sz="2000" dirty="0" smtClean="0"/>
              <a:t>percepatan gempa. Oleh karena itu disarankan menggunakan program lain yang lebih sederhana</a:t>
            </a: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d-ID" sz="2000" dirty="0" smtClean="0"/>
              <a:t>Kinerja</a:t>
            </a:r>
            <a:r>
              <a:rPr lang="fi-FI" sz="2000" dirty="0" smtClean="0"/>
              <a:t> struktur dengan menggunakan RBS akan menghasilkan pola keruntuhan yang lebih aman. </a:t>
            </a:r>
            <a:r>
              <a:rPr lang="id-ID" sz="2000" dirty="0" smtClean="0"/>
              <a:t>S</a:t>
            </a:r>
            <a:r>
              <a:rPr lang="fi-FI" sz="2000" dirty="0" smtClean="0"/>
              <a:t>ebaiknya mulai </a:t>
            </a:r>
            <a:r>
              <a:rPr lang="id-ID" sz="2000" dirty="0" smtClean="0"/>
              <a:t>diatur </a:t>
            </a:r>
            <a:r>
              <a:rPr lang="fi-FI" sz="2000" dirty="0" smtClean="0"/>
              <a:t>penggunaan RBS agar dapat digunakan dalam pembangunan bangunan baja di </a:t>
            </a:r>
            <a:r>
              <a:rPr lang="id-ID" sz="2000" dirty="0" smtClean="0"/>
              <a:t>Indonesia dalam </a:t>
            </a:r>
            <a:r>
              <a:rPr lang="fi-FI" sz="2000" dirty="0" smtClean="0"/>
              <a:t>masa </a:t>
            </a:r>
            <a:r>
              <a:rPr lang="id-ID" sz="2000" dirty="0" smtClean="0"/>
              <a:t>men</a:t>
            </a:r>
            <a:r>
              <a:rPr lang="fi-FI" sz="2000" dirty="0" smtClean="0"/>
              <a:t>datang. Sebagai pedoman, </a:t>
            </a:r>
            <a:r>
              <a:rPr lang="fi-FI" sz="2000" b="1" dirty="0" smtClean="0">
                <a:solidFill>
                  <a:srgbClr val="00B050"/>
                </a:solidFill>
              </a:rPr>
              <a:t>SNI 03-1729-2002</a:t>
            </a:r>
            <a:r>
              <a:rPr lang="fi-FI" sz="2000" dirty="0" smtClean="0"/>
              <a:t> dapat mengadopsi peraturan desain RBS dari </a:t>
            </a:r>
            <a:r>
              <a:rPr lang="fi-FI" sz="2000" b="1" dirty="0" smtClean="0">
                <a:solidFill>
                  <a:srgbClr val="0070C0"/>
                </a:solidFill>
              </a:rPr>
              <a:t>AISC 358-05</a:t>
            </a:r>
            <a:endParaRPr lang="id-ID" sz="2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Acer\Pictures\thank you\thank_you_small.jpg"/>
          <p:cNvPicPr>
            <a:picLocks noChangeAspect="1" noChangeArrowheads="1"/>
          </p:cNvPicPr>
          <p:nvPr/>
        </p:nvPicPr>
        <p:blipFill>
          <a:blip r:embed="rId3"/>
          <a:srcRect b="32759"/>
          <a:stretch>
            <a:fillRect/>
          </a:stretch>
        </p:blipFill>
        <p:spPr bwMode="auto">
          <a:xfrm>
            <a:off x="6019800" y="0"/>
            <a:ext cx="3124200" cy="17526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4" name="Picture 3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5" name="Picture 4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Proposal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</a:t>
            </a:r>
            <a:r>
              <a:rPr lang="id-ID" sz="2000" b="1" dirty="0" smtClean="0">
                <a:solidFill>
                  <a:srgbClr val="00B050"/>
                </a:solidFill>
              </a:rPr>
              <a:t>100th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14" name="Pictur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8288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18288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500th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20" name="Picture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752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8288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20" name="Picture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752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752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21" name="Picture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 cstate="print"/>
          <a:srcRect l="4355" t="31579" r="51944" b="13573"/>
          <a:stretch>
            <a:fillRect/>
          </a:stretch>
        </p:blipFill>
        <p:spPr bwMode="auto">
          <a:xfrm>
            <a:off x="838200" y="1752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 cstate="print"/>
          <a:srcRect l="4977" t="25485" r="52099" b="19391"/>
          <a:stretch>
            <a:fillRect/>
          </a:stretch>
        </p:blipFill>
        <p:spPr bwMode="auto">
          <a:xfrm>
            <a:off x="4953000" y="1752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500th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21" name="Picture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 cstate="print"/>
          <a:srcRect l="5754" t="34349" r="50544" b="11634"/>
          <a:stretch>
            <a:fillRect/>
          </a:stretch>
        </p:blipFill>
        <p:spPr bwMode="auto">
          <a:xfrm>
            <a:off x="838200" y="1600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8" cstate="print"/>
          <a:srcRect l="5428" t="24894" r="50993" b="20618"/>
          <a:stretch>
            <a:fillRect/>
          </a:stretch>
        </p:blipFill>
        <p:spPr bwMode="auto">
          <a:xfrm>
            <a:off x="5105400" y="16764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69342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6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44958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4495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(6 sec of 20 sec)</a:t>
            </a:r>
            <a:endParaRPr lang="id-ID" b="1" dirty="0" smtClean="0"/>
          </a:p>
        </p:txBody>
      </p:sp>
      <p:pic>
        <p:nvPicPr>
          <p:cNvPr id="21" name="Picture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117" y="5243533"/>
            <a:ext cx="7344283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 cstate="print"/>
          <a:srcRect l="4510" t="32687" r="51789" b="13850"/>
          <a:stretch>
            <a:fillRect/>
          </a:stretch>
        </p:blipFill>
        <p:spPr bwMode="auto">
          <a:xfrm>
            <a:off x="990600" y="16002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 cstate="print"/>
          <a:srcRect l="5443" t="24931" r="51011" b="20222"/>
          <a:stretch>
            <a:fillRect/>
          </a:stretch>
        </p:blipFill>
        <p:spPr bwMode="auto">
          <a:xfrm>
            <a:off x="4953000" y="16764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6388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21" name="Picture 20"/>
          <p:cNvPicPr/>
          <p:nvPr/>
        </p:nvPicPr>
        <p:blipFill>
          <a:blip r:embed="rId6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6764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752600"/>
            <a:ext cx="327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3038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RUANG LINGKUP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295400"/>
            <a:ext cx="6019800" cy="5334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Denah struktur bangunan 6-dan 10-lantai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id-ID" sz="2000" dirty="0" smtClean="0"/>
          </a:p>
        </p:txBody>
      </p:sp>
      <p:grpSp>
        <p:nvGrpSpPr>
          <p:cNvPr id="78" name="Group 77"/>
          <p:cNvGrpSpPr/>
          <p:nvPr/>
        </p:nvGrpSpPr>
        <p:grpSpPr>
          <a:xfrm>
            <a:off x="685800" y="1752600"/>
            <a:ext cx="4953000" cy="4648200"/>
            <a:chOff x="1905000" y="1752600"/>
            <a:chExt cx="4953000" cy="4648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/>
            <a:srcRect l="21669" t="7292" r="32650" b="12500"/>
            <a:stretch>
              <a:fillRect/>
            </a:stretch>
          </p:blipFill>
          <p:spPr bwMode="auto">
            <a:xfrm>
              <a:off x="1905000" y="1752600"/>
              <a:ext cx="4355225" cy="4165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4" name="Group 43"/>
            <p:cNvGrpSpPr/>
            <p:nvPr/>
          </p:nvGrpSpPr>
          <p:grpSpPr>
            <a:xfrm>
              <a:off x="1981200" y="6019800"/>
              <a:ext cx="4191000" cy="381000"/>
              <a:chOff x="2057400" y="6019800"/>
              <a:chExt cx="4497388" cy="45720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2057400" y="6172200"/>
                <a:ext cx="917510" cy="1747"/>
              </a:xfrm>
              <a:prstGeom prst="straightConnector1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2974910" y="6172200"/>
                <a:ext cx="835090" cy="1588"/>
              </a:xfrm>
              <a:prstGeom prst="straightConnector1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3800669" y="6172200"/>
                <a:ext cx="917510" cy="1747"/>
              </a:xfrm>
              <a:prstGeom prst="straightConnector1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718180" y="6172200"/>
                <a:ext cx="917510" cy="1747"/>
              </a:xfrm>
              <a:prstGeom prst="straightConnector1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5635690" y="6172200"/>
                <a:ext cx="917510" cy="1747"/>
              </a:xfrm>
              <a:prstGeom prst="straightConnector1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2240901" y="6172200"/>
                <a:ext cx="642257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6.00</a:t>
                </a:r>
                <a:endParaRPr lang="id-ID" sz="12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124200" y="6172200"/>
                <a:ext cx="642257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6.00</a:t>
                </a:r>
                <a:endParaRPr lang="id-ID" sz="1200" b="1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84172" y="6172200"/>
                <a:ext cx="642257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6.00</a:t>
                </a:r>
                <a:endParaRPr lang="id-ID" sz="120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901685" y="6172200"/>
                <a:ext cx="642257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6.00</a:t>
                </a:r>
                <a:endParaRPr lang="id-ID" sz="12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819193" y="6172200"/>
                <a:ext cx="642257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6.00</a:t>
                </a:r>
                <a:endParaRPr lang="id-ID" sz="1200" b="1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rot="5400000">
                <a:off x="1943894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2856706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4609306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5525294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6439694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3696494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 rot="16200000">
              <a:off x="4610100" y="3619500"/>
              <a:ext cx="4114800" cy="381000"/>
              <a:chOff x="2057400" y="6019800"/>
              <a:chExt cx="4497388" cy="45720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2057400" y="6172200"/>
                <a:ext cx="917510" cy="1747"/>
              </a:xfrm>
              <a:prstGeom prst="straightConnector1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2974910" y="6172200"/>
                <a:ext cx="835090" cy="1588"/>
              </a:xfrm>
              <a:prstGeom prst="straightConnector1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3800669" y="6172200"/>
                <a:ext cx="917510" cy="1747"/>
              </a:xfrm>
              <a:prstGeom prst="straightConnector1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4718180" y="6172200"/>
                <a:ext cx="917510" cy="1747"/>
              </a:xfrm>
              <a:prstGeom prst="straightConnector1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5635690" y="6172200"/>
                <a:ext cx="917510" cy="1747"/>
              </a:xfrm>
              <a:prstGeom prst="straightConnector1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2240901" y="6172200"/>
                <a:ext cx="642257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6.00</a:t>
                </a:r>
                <a:endParaRPr lang="id-ID" sz="12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124200" y="6172200"/>
                <a:ext cx="642257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6.00</a:t>
                </a:r>
                <a:endParaRPr lang="id-ID" sz="1200" b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84172" y="6172200"/>
                <a:ext cx="642257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6.00</a:t>
                </a:r>
                <a:endParaRPr lang="id-ID" sz="1200" b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901685" y="6172200"/>
                <a:ext cx="642257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6.00</a:t>
                </a:r>
                <a:endParaRPr lang="id-ID" sz="1200" b="1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819193" y="6172200"/>
                <a:ext cx="642257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6.00</a:t>
                </a:r>
                <a:endParaRPr lang="id-ID" sz="1200" b="1" dirty="0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rot="5400000">
                <a:off x="1943894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>
                <a:off x="2856706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4609306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5525294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6439694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3696494" y="6133306"/>
                <a:ext cx="228600" cy="1588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Oval 78"/>
          <p:cNvSpPr/>
          <p:nvPr/>
        </p:nvSpPr>
        <p:spPr>
          <a:xfrm>
            <a:off x="2971800" y="2362200"/>
            <a:ext cx="533400" cy="5334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6" name="Group 85"/>
          <p:cNvGrpSpPr/>
          <p:nvPr/>
        </p:nvGrpSpPr>
        <p:grpSpPr>
          <a:xfrm>
            <a:off x="6096000" y="1371600"/>
            <a:ext cx="2438400" cy="2476499"/>
            <a:chOff x="6019800" y="1371600"/>
            <a:chExt cx="2438400" cy="2476499"/>
          </a:xfrm>
        </p:grpSpPr>
        <p:grpSp>
          <p:nvGrpSpPr>
            <p:cNvPr id="84" name="Group 83"/>
            <p:cNvGrpSpPr/>
            <p:nvPr/>
          </p:nvGrpSpPr>
          <p:grpSpPr>
            <a:xfrm>
              <a:off x="6019800" y="1447800"/>
              <a:ext cx="2438400" cy="2400299"/>
              <a:chOff x="6019800" y="1447800"/>
              <a:chExt cx="2438400" cy="2400299"/>
            </a:xfrm>
          </p:grpSpPr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7"/>
              <a:srcRect l="24597" t="17708" r="37921" b="16667"/>
              <a:stretch>
                <a:fillRect/>
              </a:stretch>
            </p:blipFill>
            <p:spPr bwMode="auto">
              <a:xfrm>
                <a:off x="6019800" y="1447800"/>
                <a:ext cx="2438400" cy="240029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80" name="Rectangle 79"/>
              <p:cNvSpPr/>
              <p:nvPr/>
            </p:nvSpPr>
            <p:spPr>
              <a:xfrm>
                <a:off x="6781800" y="21336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21336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781800" y="28956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28956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5" name="Oval 84"/>
            <p:cNvSpPr/>
            <p:nvPr/>
          </p:nvSpPr>
          <p:spPr>
            <a:xfrm>
              <a:off x="6019800" y="1371600"/>
              <a:ext cx="2438400" cy="2438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7" name="Rectangle 3"/>
          <p:cNvSpPr txBox="1">
            <a:spLocks noChangeArrowheads="1"/>
          </p:cNvSpPr>
          <p:nvPr/>
        </p:nvSpPr>
        <p:spPr>
          <a:xfrm>
            <a:off x="5410200" y="3962400"/>
            <a:ext cx="3581400" cy="16764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	Profil </a:t>
            </a:r>
            <a:r>
              <a:rPr lang="id-ID" sz="2000" b="1" dirty="0" smtClean="0">
                <a:solidFill>
                  <a:srgbClr val="00B050"/>
                </a:solidFill>
              </a:rPr>
              <a:t>king cross WF </a:t>
            </a:r>
            <a:r>
              <a:rPr lang="id-ID" sz="2000" dirty="0" smtClean="0"/>
              <a:t>pada kolom digunakan  untuk mendapatkan kekakuan struktur yang sama pada kedua arah orthogonal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9" grpId="0" animBg="1"/>
      <p:bldP spid="8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500th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7150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19" name="Picture 18"/>
          <p:cNvPicPr/>
          <p:nvPr/>
        </p:nvPicPr>
        <p:blipFill>
          <a:blip r:embed="rId6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6764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524000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2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7150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19" name="Picture 18"/>
          <p:cNvPicPr/>
          <p:nvPr/>
        </p:nvPicPr>
        <p:blipFill>
          <a:blip r:embed="rId6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6764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6764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7150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19" name="Picture 18"/>
          <p:cNvPicPr/>
          <p:nvPr/>
        </p:nvPicPr>
        <p:blipFill>
          <a:blip r:embed="rId6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7" cstate="print"/>
          <a:srcRect l="7465" t="23823" r="62519" b="14958"/>
          <a:stretch>
            <a:fillRect/>
          </a:stretch>
        </p:blipFill>
        <p:spPr bwMode="auto">
          <a:xfrm>
            <a:off x="1066800" y="16764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8" cstate="print"/>
          <a:srcRect l="8554" t="17452" r="56298" b="11911"/>
          <a:stretch>
            <a:fillRect/>
          </a:stretch>
        </p:blipFill>
        <p:spPr bwMode="auto">
          <a:xfrm flipH="1">
            <a:off x="4724400" y="17526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500th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7150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19" name="Picture 18"/>
          <p:cNvPicPr/>
          <p:nvPr/>
        </p:nvPicPr>
        <p:blipFill>
          <a:blip r:embed="rId6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 cstate="print"/>
          <a:srcRect l="12753" t="31025" r="58009" b="10249"/>
          <a:stretch>
            <a:fillRect/>
          </a:stretch>
        </p:blipFill>
        <p:spPr bwMode="auto">
          <a:xfrm>
            <a:off x="914400" y="16002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 cstate="print"/>
          <a:srcRect l="9798" t="16898" r="55210" b="12465"/>
          <a:stretch>
            <a:fillRect/>
          </a:stretch>
        </p:blipFill>
        <p:spPr bwMode="auto">
          <a:xfrm>
            <a:off x="4876800" y="1676400"/>
            <a:ext cx="304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536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0061"/>
            <a:ext cx="7138988" cy="490537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id-ID" sz="2400" b="1" kern="0" dirty="0" smtClean="0">
                <a:solidFill>
                  <a:schemeClr val="tx2"/>
                </a:solidFill>
              </a:rPr>
              <a:t>LOKASI SENDI PLASTIS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4423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66800"/>
            <a:ext cx="7391400" cy="457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dirty="0" smtClean="0"/>
              <a:t>Portal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70C0"/>
                </a:solidFill>
              </a:rPr>
              <a:t>Interior</a:t>
            </a:r>
            <a:r>
              <a:rPr lang="id-ID" sz="2000" b="1" dirty="0" smtClean="0"/>
              <a:t>  </a:t>
            </a:r>
            <a:r>
              <a:rPr lang="id-ID" sz="2000" dirty="0" smtClean="0"/>
              <a:t>gedung</a:t>
            </a:r>
            <a:r>
              <a:rPr lang="id-ID" sz="2000" b="1" dirty="0" smtClean="0"/>
              <a:t> </a:t>
            </a:r>
            <a:r>
              <a:rPr lang="id-ID" sz="2000" b="1" dirty="0" smtClean="0">
                <a:solidFill>
                  <a:srgbClr val="00B050"/>
                </a:solidFill>
              </a:rPr>
              <a:t>10</a:t>
            </a:r>
            <a:r>
              <a:rPr lang="id-ID" sz="2000" dirty="0" smtClean="0"/>
              <a:t>-lantai wilayah</a:t>
            </a:r>
            <a:r>
              <a:rPr lang="id-ID" sz="2000" b="1" dirty="0" smtClean="0">
                <a:solidFill>
                  <a:srgbClr val="0070C0"/>
                </a:solidFill>
              </a:rPr>
              <a:t> 6</a:t>
            </a:r>
            <a:r>
              <a:rPr lang="id-ID" sz="2000" b="1" dirty="0" smtClean="0"/>
              <a:t> </a:t>
            </a:r>
            <a:r>
              <a:rPr lang="id-ID" sz="2000" dirty="0" smtClean="0"/>
              <a:t>Gempa </a:t>
            </a:r>
            <a:r>
              <a:rPr lang="id-ID" sz="2000" b="1" dirty="0" smtClean="0">
                <a:solidFill>
                  <a:srgbClr val="00B050"/>
                </a:solidFill>
              </a:rPr>
              <a:t>1000th</a:t>
            </a: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id-ID" sz="2000" b="1" dirty="0" smtClean="0">
              <a:solidFill>
                <a:srgbClr val="00B05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5715000"/>
            <a:ext cx="1447800" cy="4572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Pushover</a:t>
            </a:r>
            <a:endParaRPr lang="id-ID" b="1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38800" y="5715000"/>
            <a:ext cx="2057400" cy="685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id-ID" b="1" dirty="0" smtClean="0"/>
              <a:t>Time History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id-ID" sz="1400" b="1" dirty="0" smtClean="0"/>
              <a:t>(5 sec of 20 sec)</a:t>
            </a:r>
            <a:endParaRPr lang="id-ID" b="1" dirty="0" smtClean="0"/>
          </a:p>
        </p:txBody>
      </p:sp>
      <p:pic>
        <p:nvPicPr>
          <p:cNvPr id="19" name="Picture 18"/>
          <p:cNvPicPr/>
          <p:nvPr/>
        </p:nvPicPr>
        <p:blipFill>
          <a:blip r:embed="rId6" cstate="print"/>
          <a:srcRect t="5874"/>
          <a:stretch>
            <a:fillRect/>
          </a:stretch>
        </p:blipFill>
        <p:spPr bwMode="auto">
          <a:xfrm>
            <a:off x="685800" y="6324600"/>
            <a:ext cx="73442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 cstate="print"/>
          <a:srcRect l="13219" t="23546" r="57076" b="16343"/>
          <a:stretch>
            <a:fillRect/>
          </a:stretch>
        </p:blipFill>
        <p:spPr bwMode="auto">
          <a:xfrm>
            <a:off x="1143000" y="1752600"/>
            <a:ext cx="297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 cstate="print"/>
          <a:srcRect l="9642" t="17175" r="55210" b="11634"/>
          <a:stretch>
            <a:fillRect/>
          </a:stretch>
        </p:blipFill>
        <p:spPr bwMode="auto">
          <a:xfrm>
            <a:off x="4800600" y="1905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3038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RUANG LINGKUP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362200" y="838200"/>
            <a:ext cx="6781800" cy="381000"/>
          </a:xfrm>
          <a:prstGeom prst="rect">
            <a:avLst/>
          </a:prstGeom>
        </p:spPr>
        <p:txBody>
          <a:bodyPr/>
          <a:lstStyle/>
          <a:p>
            <a:pPr marL="342900" lvl="0" indent="-342900" algn="r">
              <a:spcBef>
                <a:spcPct val="20000"/>
              </a:spcBef>
            </a:pPr>
            <a:r>
              <a:rPr lang="id-ID" b="1" dirty="0" smtClean="0"/>
              <a:t>Potongan Bangunan 6- dan 10-lantai Arah-x dan -y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57200" y="2971800"/>
            <a:ext cx="3250465" cy="3429000"/>
            <a:chOff x="457200" y="2971800"/>
            <a:chExt cx="3250465" cy="3429000"/>
          </a:xfrm>
        </p:grpSpPr>
        <p:cxnSp>
          <p:nvCxnSpPr>
            <p:cNvPr id="36" name="Straight Connector 35"/>
            <p:cNvCxnSpPr/>
            <p:nvPr/>
          </p:nvCxnSpPr>
          <p:spPr>
            <a:xfrm rot="16200000" flipH="1">
              <a:off x="-714923" y="4557003"/>
              <a:ext cx="2614845" cy="12054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 flipV="1">
              <a:off x="586473" y="3255607"/>
              <a:ext cx="2999111" cy="1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598525" y="3733800"/>
              <a:ext cx="2967816" cy="1185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598525" y="4114800"/>
              <a:ext cx="2967816" cy="1185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598525" y="4563030"/>
              <a:ext cx="2967816" cy="1185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598525" y="5028015"/>
              <a:ext cx="2967816" cy="1185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98525" y="5409015"/>
              <a:ext cx="2967816" cy="1185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-136611" y="4556044"/>
              <a:ext cx="2614254" cy="13381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18685" y="4559424"/>
              <a:ext cx="2614252" cy="6623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014577" y="4569828"/>
              <a:ext cx="2600062" cy="1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632768" y="4553220"/>
              <a:ext cx="2614253" cy="19028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2268838" y="4553112"/>
              <a:ext cx="2614251" cy="19242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457200" y="5870452"/>
              <a:ext cx="282649" cy="1185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>
              <a:off x="1022498" y="5870452"/>
              <a:ext cx="282649" cy="1185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0800000">
              <a:off x="1587796" y="5870452"/>
              <a:ext cx="282649" cy="1185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2159825" y="5870452"/>
              <a:ext cx="282649" cy="1185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2789056" y="5870452"/>
              <a:ext cx="282649" cy="1185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3425016" y="5870452"/>
              <a:ext cx="282649" cy="1185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>
              <a:off x="562511" y="5171049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Lt.1</a:t>
              </a:r>
              <a:endParaRPr lang="id-ID" sz="1200" b="1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62511" y="4749669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Lt.2</a:t>
              </a:r>
              <a:endParaRPr lang="id-ID" sz="1200" b="1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562511" y="4307058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Lt.3</a:t>
              </a:r>
              <a:endParaRPr lang="id-ID" sz="1200" b="1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62511" y="3886200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Lt.4</a:t>
              </a:r>
              <a:endParaRPr lang="id-ID" sz="1200" b="1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562511" y="3443067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Lt.5</a:t>
              </a:r>
              <a:endParaRPr lang="id-ID" sz="1200" b="1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62511" y="2971800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Lt.6</a:t>
              </a:r>
              <a:endParaRPr lang="id-ID" sz="1200" b="1" dirty="0"/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533400" y="6019800"/>
              <a:ext cx="3048000" cy="381000"/>
              <a:chOff x="4038600" y="6019800"/>
              <a:chExt cx="3963988" cy="381000"/>
            </a:xfrm>
          </p:grpSpPr>
          <p:cxnSp>
            <p:nvCxnSpPr>
              <p:cNvPr id="227" name="Straight Arrow Connector 226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>
                <a:off x="39631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/>
              <p:cNvSpPr txBox="1"/>
              <p:nvPr/>
            </p:nvSpPr>
            <p:spPr>
              <a:xfrm>
                <a:off x="5463500" y="6115278"/>
                <a:ext cx="1349891" cy="285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5 x 6.00 m</a:t>
                </a:r>
                <a:endParaRPr lang="id-ID" sz="1200" b="1" dirty="0"/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3886200" y="1295400"/>
            <a:ext cx="4952262" cy="5105400"/>
            <a:chOff x="3886200" y="1295400"/>
            <a:chExt cx="4952262" cy="5105400"/>
          </a:xfrm>
        </p:grpSpPr>
        <p:grpSp>
          <p:nvGrpSpPr>
            <p:cNvPr id="94" name="Group 8"/>
            <p:cNvGrpSpPr/>
            <p:nvPr/>
          </p:nvGrpSpPr>
          <p:grpSpPr>
            <a:xfrm>
              <a:off x="3886200" y="1531034"/>
              <a:ext cx="4237978" cy="4319954"/>
              <a:chOff x="1905000" y="1752600"/>
              <a:chExt cx="4800600" cy="4191000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rot="5400000">
                <a:off x="20240" y="3847852"/>
                <a:ext cx="4188050" cy="1087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2113722" y="2546226"/>
                <a:ext cx="4383157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0800000">
                <a:off x="2113722" y="2942448"/>
                <a:ext cx="4383157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0800000">
                <a:off x="2113722" y="3338671"/>
                <a:ext cx="4383157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3"/>
              <p:cNvCxnSpPr/>
              <p:nvPr/>
            </p:nvCxnSpPr>
            <p:spPr>
              <a:xfrm rot="10800000">
                <a:off x="2113722" y="3790317"/>
                <a:ext cx="4383157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4"/>
              <p:cNvCxnSpPr/>
              <p:nvPr/>
            </p:nvCxnSpPr>
            <p:spPr>
              <a:xfrm rot="10800000">
                <a:off x="2113722" y="4243143"/>
                <a:ext cx="4383157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5"/>
              <p:cNvCxnSpPr/>
              <p:nvPr/>
            </p:nvCxnSpPr>
            <p:spPr>
              <a:xfrm rot="10800000">
                <a:off x="2113722" y="4640546"/>
                <a:ext cx="4383157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6"/>
              <p:cNvCxnSpPr/>
              <p:nvPr/>
            </p:nvCxnSpPr>
            <p:spPr>
              <a:xfrm rot="10800000">
                <a:off x="2113723" y="5036768"/>
                <a:ext cx="4383157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7"/>
              <p:cNvCxnSpPr/>
              <p:nvPr/>
            </p:nvCxnSpPr>
            <p:spPr>
              <a:xfrm rot="10800000">
                <a:off x="2113722" y="5431811"/>
                <a:ext cx="4383157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8"/>
              <p:cNvCxnSpPr/>
              <p:nvPr/>
            </p:nvCxnSpPr>
            <p:spPr>
              <a:xfrm rot="10800000">
                <a:off x="2113722" y="2150004"/>
                <a:ext cx="4383157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"/>
              <p:cNvCxnSpPr/>
              <p:nvPr/>
            </p:nvCxnSpPr>
            <p:spPr>
              <a:xfrm rot="10800000">
                <a:off x="2113722" y="1752600"/>
                <a:ext cx="4383157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5400000">
                <a:off x="855127" y="3847262"/>
                <a:ext cx="4188050" cy="1087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>
                <a:off x="1690014" y="3847262"/>
                <a:ext cx="4188050" cy="1087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5400000">
                <a:off x="2554719" y="3847262"/>
                <a:ext cx="4188050" cy="1087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5400000">
                <a:off x="3464149" y="3847262"/>
                <a:ext cx="4188050" cy="1087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>
                <a:off x="4403397" y="3847262"/>
                <a:ext cx="4188050" cy="1087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0800000">
                <a:off x="1905000" y="5942420"/>
                <a:ext cx="417443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0800000">
                <a:off x="2739887" y="5942420"/>
                <a:ext cx="417443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10800000">
                <a:off x="3574774" y="5942420"/>
                <a:ext cx="417443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4419601" y="5942420"/>
                <a:ext cx="417443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0800000">
                <a:off x="5348910" y="5942420"/>
                <a:ext cx="417443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0800000">
                <a:off x="6288157" y="5942420"/>
                <a:ext cx="417443" cy="1180"/>
              </a:xfrm>
              <a:prstGeom prst="line">
                <a:avLst/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Box 105"/>
            <p:cNvSpPr txBox="1"/>
            <p:nvPr/>
          </p:nvSpPr>
          <p:spPr>
            <a:xfrm>
              <a:off x="8327207" y="1524000"/>
              <a:ext cx="511255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3.50</a:t>
              </a:r>
              <a:endParaRPr lang="id-ID" sz="12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317094" y="1945379"/>
              <a:ext cx="511255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3.50</a:t>
              </a:r>
              <a:endParaRPr lang="id-ID" sz="1200" b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317094" y="2338103"/>
              <a:ext cx="511255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3.50</a:t>
              </a:r>
              <a:endParaRPr lang="id-ID" sz="1200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317094" y="2809370"/>
              <a:ext cx="511255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3.50</a:t>
              </a:r>
              <a:endParaRPr lang="id-ID" sz="12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317094" y="3280638"/>
              <a:ext cx="511255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3.50</a:t>
              </a:r>
              <a:endParaRPr lang="id-ID" sz="12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317094" y="3751905"/>
              <a:ext cx="511255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3.50</a:t>
              </a:r>
              <a:endParaRPr lang="id-ID" sz="12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317094" y="4144629"/>
              <a:ext cx="511255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3.50</a:t>
              </a:r>
              <a:endParaRPr lang="id-ID" sz="12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317094" y="4537352"/>
              <a:ext cx="511255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3.50</a:t>
              </a:r>
              <a:endParaRPr lang="id-ID" sz="12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317094" y="4979963"/>
              <a:ext cx="511255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3.50</a:t>
              </a:r>
              <a:endParaRPr lang="id-ID" sz="12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317094" y="5451230"/>
              <a:ext cx="511255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4.00</a:t>
              </a:r>
              <a:endParaRPr lang="id-ID" sz="12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087025" y="5094198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Lt.1</a:t>
              </a:r>
              <a:endParaRPr lang="id-ID" sz="1200" b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87025" y="4672818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Lt.2</a:t>
              </a:r>
              <a:endParaRPr lang="id-ID" sz="12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087025" y="4230207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Lt.3</a:t>
              </a:r>
              <a:endParaRPr lang="id-ID" sz="12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87025" y="3837484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Lt.4</a:t>
              </a:r>
              <a:endParaRPr lang="id-ID" sz="12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087025" y="3366216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Lt.5</a:t>
              </a:r>
              <a:endParaRPr lang="id-ID" sz="12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087025" y="2894949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Lt.6</a:t>
              </a:r>
              <a:endParaRPr lang="id-ID" sz="12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087025" y="2502226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Lt.7</a:t>
              </a:r>
              <a:endParaRPr lang="id-ID" sz="12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87025" y="2109503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Lt.8</a:t>
              </a:r>
              <a:endParaRPr lang="id-ID" sz="12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080975" y="1688123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Lt.9</a:t>
              </a:r>
              <a:endParaRPr lang="id-ID" sz="12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087025" y="1295400"/>
              <a:ext cx="580489" cy="28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/>
                <a:t>Lt.10</a:t>
              </a:r>
              <a:endParaRPr lang="id-ID" sz="1200" b="1" dirty="0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4038600" y="6019800"/>
              <a:ext cx="3963988" cy="381000"/>
              <a:chOff x="4038600" y="6019800"/>
              <a:chExt cx="3963988" cy="381000"/>
            </a:xfrm>
          </p:grpSpPr>
          <p:cxnSp>
            <p:nvCxnSpPr>
              <p:cNvPr id="216" name="Straight Arrow Connector 215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5400000">
                <a:off x="39631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/>
              <p:cNvSpPr txBox="1"/>
              <p:nvPr/>
            </p:nvSpPr>
            <p:spPr>
              <a:xfrm>
                <a:off x="5562600" y="6115278"/>
                <a:ext cx="1143000" cy="285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b="1" dirty="0" smtClean="0"/>
                  <a:t>5 x 6.00 m</a:t>
                </a:r>
                <a:endParaRPr lang="id-ID" sz="1200" b="1" dirty="0"/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 rot="16200000">
              <a:off x="8000999" y="5562601"/>
              <a:ext cx="533402" cy="76200"/>
              <a:chOff x="4038600" y="6019800"/>
              <a:chExt cx="3963988" cy="152400"/>
            </a:xfrm>
          </p:grpSpPr>
          <p:cxnSp>
            <p:nvCxnSpPr>
              <p:cNvPr id="232" name="Straight Arrow Connector 231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5400000">
                <a:off x="39631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/>
            <p:cNvGrpSpPr/>
            <p:nvPr/>
          </p:nvGrpSpPr>
          <p:grpSpPr>
            <a:xfrm rot="16200000">
              <a:off x="8077200" y="5105400"/>
              <a:ext cx="381000" cy="76200"/>
              <a:chOff x="4038600" y="6019800"/>
              <a:chExt cx="3963988" cy="152400"/>
            </a:xfrm>
          </p:grpSpPr>
          <p:cxnSp>
            <p:nvCxnSpPr>
              <p:cNvPr id="237" name="Straight Arrow Connector 236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/>
            <p:cNvGrpSpPr/>
            <p:nvPr/>
          </p:nvGrpSpPr>
          <p:grpSpPr>
            <a:xfrm rot="16200000">
              <a:off x="8039100" y="4686300"/>
              <a:ext cx="457200" cy="76200"/>
              <a:chOff x="4038600" y="6019800"/>
              <a:chExt cx="3963988" cy="152400"/>
            </a:xfrm>
          </p:grpSpPr>
          <p:cxnSp>
            <p:nvCxnSpPr>
              <p:cNvPr id="241" name="Straight Arrow Connector 240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/>
            <p:cNvGrpSpPr/>
            <p:nvPr/>
          </p:nvGrpSpPr>
          <p:grpSpPr>
            <a:xfrm rot="16200000">
              <a:off x="8039100" y="3848100"/>
              <a:ext cx="457200" cy="76200"/>
              <a:chOff x="4038600" y="6019800"/>
              <a:chExt cx="3963988" cy="152400"/>
            </a:xfrm>
          </p:grpSpPr>
          <p:cxnSp>
            <p:nvCxnSpPr>
              <p:cNvPr id="244" name="Straight Arrow Connector 243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/>
            <p:cNvGrpSpPr/>
            <p:nvPr/>
          </p:nvGrpSpPr>
          <p:grpSpPr>
            <a:xfrm rot="16200000">
              <a:off x="8077200" y="4267200"/>
              <a:ext cx="381000" cy="76200"/>
              <a:chOff x="4038600" y="6019800"/>
              <a:chExt cx="3963988" cy="152400"/>
            </a:xfrm>
          </p:grpSpPr>
          <p:cxnSp>
            <p:nvCxnSpPr>
              <p:cNvPr id="247" name="Straight Arrow Connector 246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/>
            <p:cNvGrpSpPr/>
            <p:nvPr/>
          </p:nvGrpSpPr>
          <p:grpSpPr>
            <a:xfrm rot="16200000">
              <a:off x="8039100" y="2933700"/>
              <a:ext cx="457200" cy="76200"/>
              <a:chOff x="4038600" y="6019800"/>
              <a:chExt cx="3963988" cy="152400"/>
            </a:xfrm>
          </p:grpSpPr>
          <p:cxnSp>
            <p:nvCxnSpPr>
              <p:cNvPr id="250" name="Straight Arrow Connector 249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 rot="16200000">
              <a:off x="8039100" y="3390900"/>
              <a:ext cx="457200" cy="76200"/>
              <a:chOff x="4038600" y="6019800"/>
              <a:chExt cx="3963988" cy="152400"/>
            </a:xfrm>
          </p:grpSpPr>
          <p:cxnSp>
            <p:nvCxnSpPr>
              <p:cNvPr id="253" name="Straight Arrow Connector 252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 rot="16200000">
              <a:off x="8077200" y="2514600"/>
              <a:ext cx="381000" cy="76200"/>
              <a:chOff x="4038600" y="6019800"/>
              <a:chExt cx="3963988" cy="152400"/>
            </a:xfrm>
          </p:grpSpPr>
          <p:cxnSp>
            <p:nvCxnSpPr>
              <p:cNvPr id="256" name="Straight Arrow Connector 255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/>
            <p:cNvGrpSpPr/>
            <p:nvPr/>
          </p:nvGrpSpPr>
          <p:grpSpPr>
            <a:xfrm rot="16200000">
              <a:off x="8077200" y="2133600"/>
              <a:ext cx="381000" cy="76200"/>
              <a:chOff x="4038600" y="6019800"/>
              <a:chExt cx="3963988" cy="152400"/>
            </a:xfrm>
          </p:grpSpPr>
          <p:cxnSp>
            <p:nvCxnSpPr>
              <p:cNvPr id="259" name="Straight Arrow Connector 258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Group 260"/>
            <p:cNvGrpSpPr/>
            <p:nvPr/>
          </p:nvGrpSpPr>
          <p:grpSpPr>
            <a:xfrm rot="16200000">
              <a:off x="8039100" y="1714500"/>
              <a:ext cx="457200" cy="76200"/>
              <a:chOff x="4038600" y="6019800"/>
              <a:chExt cx="3963988" cy="152400"/>
            </a:xfrm>
          </p:grpSpPr>
          <p:cxnSp>
            <p:nvCxnSpPr>
              <p:cNvPr id="262" name="Straight Arrow Connector 261"/>
              <p:cNvCxnSpPr/>
              <p:nvPr/>
            </p:nvCxnSpPr>
            <p:spPr>
              <a:xfrm>
                <a:off x="4038600" y="6096000"/>
                <a:ext cx="3962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5400000">
                <a:off x="7925594" y="6095206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3038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RUANG LINGKUP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Proposal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47801"/>
            <a:ext cx="8229600" cy="22098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Beban-beban yang bekerja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d-ID" sz="2000" dirty="0" smtClean="0"/>
              <a:t>Beban </a:t>
            </a:r>
            <a:r>
              <a:rPr lang="id-ID" sz="2000" b="1" dirty="0" smtClean="0">
                <a:solidFill>
                  <a:srgbClr val="00B050"/>
                </a:solidFill>
              </a:rPr>
              <a:t>mati</a:t>
            </a:r>
            <a:r>
              <a:rPr lang="id-ID" sz="2000" dirty="0" smtClean="0"/>
              <a:t> dan </a:t>
            </a:r>
            <a:r>
              <a:rPr lang="id-ID" sz="2000" b="1" dirty="0" smtClean="0">
                <a:solidFill>
                  <a:srgbClr val="00B050"/>
                </a:solidFill>
              </a:rPr>
              <a:t>beban</a:t>
            </a:r>
            <a:r>
              <a:rPr lang="id-ID" sz="2000" dirty="0" smtClean="0"/>
              <a:t> hidup untuk gedung </a:t>
            </a:r>
            <a:r>
              <a:rPr lang="id-ID" sz="2000" b="1" dirty="0" smtClean="0">
                <a:solidFill>
                  <a:srgbClr val="0070C0"/>
                </a:solidFill>
              </a:rPr>
              <a:t>perkantoran</a:t>
            </a:r>
            <a:r>
              <a:rPr lang="id-ID" sz="2000" dirty="0" smtClean="0"/>
              <a:t> </a:t>
            </a:r>
            <a:r>
              <a:rPr lang="id-ID" sz="1400" dirty="0" smtClean="0"/>
              <a:t>(PPIUG 1983)</a:t>
            </a:r>
            <a:endParaRPr lang="id-ID" sz="2000" dirty="0" smtClean="0"/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d-ID" sz="2000" dirty="0" smtClean="0"/>
              <a:t>Beban </a:t>
            </a:r>
            <a:r>
              <a:rPr lang="id-ID" sz="2000" b="1" dirty="0" smtClean="0">
                <a:solidFill>
                  <a:srgbClr val="00B050"/>
                </a:solidFill>
              </a:rPr>
              <a:t>gempa</a:t>
            </a:r>
            <a:r>
              <a:rPr lang="id-ID" sz="2000" dirty="0" smtClean="0"/>
              <a:t> menggunakan respons spektrum gempa rencana untuk </a:t>
            </a:r>
            <a:r>
              <a:rPr lang="id-ID" sz="2000" b="1" dirty="0" smtClean="0">
                <a:solidFill>
                  <a:srgbClr val="0070C0"/>
                </a:solidFill>
              </a:rPr>
              <a:t>wilayah gempa 2</a:t>
            </a:r>
            <a:r>
              <a:rPr lang="id-ID" sz="2000" dirty="0" smtClean="0"/>
              <a:t> dan </a:t>
            </a:r>
            <a:r>
              <a:rPr lang="id-ID" sz="2000" b="1" dirty="0" smtClean="0">
                <a:solidFill>
                  <a:srgbClr val="0070C0"/>
                </a:solidFill>
              </a:rPr>
              <a:t>6</a:t>
            </a:r>
            <a:r>
              <a:rPr lang="id-ID" sz="2000" dirty="0" smtClean="0"/>
              <a:t> di Indonesia sesuai dengan SNI 03-1726–2002 yang diekuivalenkan menjadi beban statis</a:t>
            </a:r>
            <a:endParaRPr kumimoji="0" lang="id-ID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6" cstate="print"/>
          <a:srcRect r="2068"/>
          <a:stretch>
            <a:fillRect/>
          </a:stretch>
        </p:blipFill>
        <p:spPr bwMode="auto">
          <a:xfrm>
            <a:off x="1447800" y="3657600"/>
            <a:ext cx="2819400" cy="246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r="5139"/>
          <a:stretch>
            <a:fillRect/>
          </a:stretch>
        </p:blipFill>
        <p:spPr bwMode="auto">
          <a:xfrm>
            <a:off x="4883151" y="3657600"/>
            <a:ext cx="281304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513"/>
            <a:ext cx="7696200" cy="5334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73038"/>
            <a:ext cx="7138988" cy="4905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RUANG LINGKUP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867400"/>
            <a:ext cx="9144000" cy="993577"/>
            <a:chOff x="0" y="5867400"/>
            <a:chExt cx="9144000" cy="993577"/>
          </a:xfrm>
        </p:grpSpPr>
        <p:pic>
          <p:nvPicPr>
            <p:cNvPr id="5" name="Picture 4" descr="Office Space Title Bar"/>
            <p:cNvPicPr>
              <a:picLocks noChangeAspect="1" noChangeArrowheads="1"/>
            </p:cNvPicPr>
            <p:nvPr/>
          </p:nvPicPr>
          <p:blipFill>
            <a:blip r:embed="rId4"/>
            <a:srcRect b="88843"/>
            <a:stretch>
              <a:fillRect/>
            </a:stretch>
          </p:blipFill>
          <p:spPr bwMode="auto">
            <a:xfrm>
              <a:off x="0" y="6553200"/>
              <a:ext cx="9144000" cy="304800"/>
            </a:xfrm>
            <a:prstGeom prst="rect">
              <a:avLst/>
            </a:prstGeom>
            <a:noFill/>
          </p:spPr>
        </p:pic>
        <p:pic>
          <p:nvPicPr>
            <p:cNvPr id="6" name="Picture 5" descr="Logo petr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7200" y="5867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1000" y="6553200"/>
              <a:ext cx="7467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tx2"/>
                  </a:solidFill>
                </a:rPr>
                <a:t>Presentasi Proposal Tugas Akhir</a:t>
              </a:r>
              <a:endParaRPr lang="id-ID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447800"/>
            <a:ext cx="8839200" cy="44958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Perencanaan Struktur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d-ID" sz="2000" dirty="0" smtClean="0"/>
              <a:t>Berdasarkan 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LRFD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SNI 03-1729-2002</a:t>
            </a:r>
            <a:endParaRPr lang="id-ID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id-ID" sz="2000" b="1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id-ID" sz="2000" b="1" dirty="0" smtClean="0"/>
              <a:t>Analisis dan Evaluasi Kinerja Struktur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000" dirty="0" smtClean="0"/>
              <a:t>Penentuan </a:t>
            </a:r>
            <a:r>
              <a:rPr lang="id-ID" sz="2000" b="1" dirty="0" smtClean="0">
                <a:solidFill>
                  <a:srgbClr val="00B050"/>
                </a:solidFill>
              </a:rPr>
              <a:t>non linier hinge proprties </a:t>
            </a:r>
            <a:r>
              <a:rPr lang="id-ID" sz="2000" dirty="0" smtClean="0"/>
              <a:t>menggunakan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XTRACT v3.0.3</a:t>
            </a:r>
            <a:endParaRPr lang="id-ID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id-ID" sz="2000" dirty="0" smtClean="0"/>
              <a:t>Analisis </a:t>
            </a:r>
            <a:r>
              <a:rPr lang="id-ID" sz="2000" b="1" dirty="0" smtClean="0">
                <a:solidFill>
                  <a:srgbClr val="00B050"/>
                </a:solidFill>
              </a:rPr>
              <a:t>statis pushover </a:t>
            </a:r>
            <a:r>
              <a:rPr lang="id-ID" sz="2000" dirty="0" smtClean="0"/>
              <a:t>non-linier menggunakan </a:t>
            </a:r>
            <a:r>
              <a:rPr lang="id-ID" b="1" dirty="0" smtClean="0">
                <a:solidFill>
                  <a:srgbClr val="0070C0"/>
                </a:solidFill>
              </a:rPr>
              <a:t>ETABS v 9.6.0</a:t>
            </a:r>
            <a:endParaRPr lang="id-ID" sz="2000" b="1" dirty="0" smtClean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d-ID" sz="2000" dirty="0" smtClean="0"/>
              <a:t>Analisis </a:t>
            </a:r>
            <a:r>
              <a:rPr lang="id-ID" sz="2000" b="1" dirty="0" smtClean="0">
                <a:solidFill>
                  <a:srgbClr val="00B050"/>
                </a:solidFill>
              </a:rPr>
              <a:t>dinamis time history </a:t>
            </a:r>
            <a:r>
              <a:rPr lang="id-ID" sz="2000" dirty="0" smtClean="0"/>
              <a:t>non-linier</a:t>
            </a:r>
            <a:r>
              <a:rPr lang="id-ID" sz="2000" dirty="0" smtClean="0">
                <a:solidFill>
                  <a:srgbClr val="00B050"/>
                </a:solidFill>
              </a:rPr>
              <a:t> </a:t>
            </a:r>
            <a:r>
              <a:rPr lang="id-ID" sz="2000" dirty="0" smtClean="0"/>
              <a:t>menggunakan </a:t>
            </a:r>
            <a:r>
              <a:rPr lang="id-ID" b="1" dirty="0" smtClean="0">
                <a:solidFill>
                  <a:srgbClr val="0070C0"/>
                </a:solidFill>
              </a:rPr>
              <a:t>SAP v 11.0.0 </a:t>
            </a:r>
            <a:endParaRPr lang="id-ID" sz="2000" b="1" dirty="0" smtClean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d-ID" sz="2000" dirty="0" smtClean="0"/>
              <a:t>Analisis hasil pengujian kinerja struktur bangunan dilakukan berdasarkan </a:t>
            </a:r>
            <a:r>
              <a:rPr lang="id-ID" sz="2000" b="1" dirty="0" smtClean="0">
                <a:solidFill>
                  <a:srgbClr val="00B050"/>
                </a:solidFill>
              </a:rPr>
              <a:t>drift ratio </a:t>
            </a:r>
            <a:r>
              <a:rPr lang="id-ID" sz="2000" dirty="0" smtClean="0"/>
              <a:t>dan </a:t>
            </a:r>
            <a:r>
              <a:rPr lang="id-ID" sz="2000" b="1" dirty="0" smtClean="0">
                <a:solidFill>
                  <a:srgbClr val="00B050"/>
                </a:solidFill>
              </a:rPr>
              <a:t>damage index </a:t>
            </a:r>
            <a:r>
              <a:rPr lang="id-ID" sz="2000" dirty="0" smtClean="0"/>
              <a:t>maksimum bangunan.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d-ID" sz="2000" dirty="0" smtClean="0"/>
          </a:p>
          <a:p>
            <a:pPr marL="342900" indent="-342900">
              <a:spcBef>
                <a:spcPct val="20000"/>
              </a:spcBef>
            </a:pPr>
            <a:r>
              <a:rPr lang="id-ID" sz="2000" b="1" dirty="0" smtClean="0">
                <a:solidFill>
                  <a:srgbClr val="00B050"/>
                </a:solidFill>
              </a:rPr>
              <a:t>Periode ulang gempa </a:t>
            </a:r>
            <a:r>
              <a:rPr lang="id-ID" sz="2000" dirty="0" smtClean="0"/>
              <a:t>100-, 500-, dan 1000-tahun berdasarkan </a:t>
            </a:r>
            <a:r>
              <a:rPr lang="id-ID" b="1" dirty="0" smtClean="0">
                <a:solidFill>
                  <a:srgbClr val="0070C0"/>
                </a:solidFill>
              </a:rPr>
              <a:t>Vision 2000</a:t>
            </a:r>
            <a:endParaRPr lang="id-ID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rdpress-PowerPoint-Template">
  <a:themeElements>
    <a:clrScheme name="Wordpress PowerPoint Template 13">
      <a:dk1>
        <a:srgbClr val="464646"/>
      </a:dk1>
      <a:lt1>
        <a:srgbClr val="FFFFFF"/>
      </a:lt1>
      <a:dk2>
        <a:srgbClr val="FFFFFF"/>
      </a:dk2>
      <a:lt2>
        <a:srgbClr val="13455B"/>
      </a:lt2>
      <a:accent1>
        <a:srgbClr val="E4F2FD"/>
      </a:accent1>
      <a:accent2>
        <a:srgbClr val="2C99C7"/>
      </a:accent2>
      <a:accent3>
        <a:srgbClr val="FFFFFF"/>
      </a:accent3>
      <a:accent4>
        <a:srgbClr val="3A3A3A"/>
      </a:accent4>
      <a:accent5>
        <a:srgbClr val="EFF7FE"/>
      </a:accent5>
      <a:accent6>
        <a:srgbClr val="278AB4"/>
      </a:accent6>
      <a:hlink>
        <a:srgbClr val="21759B"/>
      </a:hlink>
      <a:folHlink>
        <a:srgbClr val="D54E21"/>
      </a:folHlink>
    </a:clrScheme>
    <a:fontScheme name="Wordpress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dpress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dpress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dpress PowerPoint Template 13">
        <a:dk1>
          <a:srgbClr val="464646"/>
        </a:dk1>
        <a:lt1>
          <a:srgbClr val="FFFFFF"/>
        </a:lt1>
        <a:dk2>
          <a:srgbClr val="FFFFFF"/>
        </a:dk2>
        <a:lt2>
          <a:srgbClr val="13455B"/>
        </a:lt2>
        <a:accent1>
          <a:srgbClr val="E4F2FD"/>
        </a:accent1>
        <a:accent2>
          <a:srgbClr val="2C99C7"/>
        </a:accent2>
        <a:accent3>
          <a:srgbClr val="FFFFFF"/>
        </a:accent3>
        <a:accent4>
          <a:srgbClr val="3A3A3A"/>
        </a:accent4>
        <a:accent5>
          <a:srgbClr val="EFF7FE"/>
        </a:accent5>
        <a:accent6>
          <a:srgbClr val="278AB4"/>
        </a:accent6>
        <a:hlink>
          <a:srgbClr val="21759B"/>
        </a:hlink>
        <a:folHlink>
          <a:srgbClr val="D54E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Wordpress-PowerPoint-Template</Template>
  <TotalTime>1127</TotalTime>
  <Words>2300</Words>
  <Application>Microsoft Office PowerPoint</Application>
  <PresentationFormat>On-screen Show (4:3)</PresentationFormat>
  <Paragraphs>1000</Paragraphs>
  <Slides>64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Wordpress-PowerPoint-Template</vt:lpstr>
      <vt:lpstr>EVALUASI KINERJA STRUKTUR BAJA DENGAN SRPMK YANG MENGGUNAKAN  REDUCED BEAM SECTION PADA KEDUA ARAH ORTHOGONAL BANGUNAN DI WILAYAH 2 DAN 6 PETA GEMPA INDONESIA</vt:lpstr>
      <vt:lpstr>LATAR BELAKANG</vt:lpstr>
      <vt:lpstr>LATAR BELAKANG</vt:lpstr>
      <vt:lpstr>LATAR BELAKANG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140</cp:revision>
  <dcterms:created xsi:type="dcterms:W3CDTF">2010-08-16T10:31:48Z</dcterms:created>
  <dcterms:modified xsi:type="dcterms:W3CDTF">2011-01-04T01:56:11Z</dcterms:modified>
</cp:coreProperties>
</file>